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824" r:id="rId5"/>
    <p:sldMasterId id="2147483842" r:id="rId6"/>
    <p:sldMasterId id="2147483699" r:id="rId7"/>
    <p:sldMasterId id="2147483741" r:id="rId8"/>
    <p:sldMasterId id="2147483752" r:id="rId9"/>
    <p:sldMasterId id="2147483763" r:id="rId10"/>
    <p:sldMasterId id="2147483774" r:id="rId11"/>
    <p:sldMasterId id="2147483785" r:id="rId12"/>
    <p:sldMasterId id="2147483796" r:id="rId13"/>
    <p:sldMasterId id="2147483850" r:id="rId14"/>
    <p:sldMasterId id="2147483876" r:id="rId15"/>
  </p:sldMasterIdLst>
  <p:notesMasterIdLst>
    <p:notesMasterId r:id="rId42"/>
  </p:notesMasterIdLst>
  <p:sldIdLst>
    <p:sldId id="257" r:id="rId16"/>
    <p:sldId id="2581" r:id="rId17"/>
    <p:sldId id="2582" r:id="rId18"/>
    <p:sldId id="2583" r:id="rId19"/>
    <p:sldId id="2585" r:id="rId20"/>
    <p:sldId id="2586" r:id="rId21"/>
    <p:sldId id="2587" r:id="rId22"/>
    <p:sldId id="2588" r:id="rId23"/>
    <p:sldId id="2590" r:id="rId24"/>
    <p:sldId id="2592" r:id="rId25"/>
    <p:sldId id="2593" r:id="rId26"/>
    <p:sldId id="2595" r:id="rId27"/>
    <p:sldId id="2594" r:id="rId28"/>
    <p:sldId id="2611" r:id="rId29"/>
    <p:sldId id="2612" r:id="rId30"/>
    <p:sldId id="2613" r:id="rId31"/>
    <p:sldId id="2603" r:id="rId32"/>
    <p:sldId id="2604" r:id="rId33"/>
    <p:sldId id="2614" r:id="rId34"/>
    <p:sldId id="2596" r:id="rId35"/>
    <p:sldId id="2597" r:id="rId36"/>
    <p:sldId id="2599" r:id="rId37"/>
    <p:sldId id="2601" r:id="rId38"/>
    <p:sldId id="2600" r:id="rId39"/>
    <p:sldId id="2602" r:id="rId40"/>
    <p:sldId id="32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ehrendt" initials="MB" lastIdx="9" clrIdx="0">
    <p:extLst>
      <p:ext uri="{19B8F6BF-5375-455C-9EA6-DF929625EA0E}">
        <p15:presenceInfo xmlns:p15="http://schemas.microsoft.com/office/powerpoint/2012/main" userId="S-1-5-21-3548019467-26806262-2690281519-17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812"/>
    <a:srgbClr val="FCDF92"/>
    <a:srgbClr val="0B2F55"/>
    <a:srgbClr val="3060AE"/>
    <a:srgbClr val="6CBE00"/>
    <a:srgbClr val="FAB73C"/>
    <a:srgbClr val="FAB37C"/>
    <a:srgbClr val="FAB7C3"/>
    <a:srgbClr val="007693"/>
    <a:srgbClr val="268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7F9BF-6088-864E-992F-CA4308749D5B}" v="4" dt="2024-03-04T16:38:29.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556"/>
  </p:normalViewPr>
  <p:slideViewPr>
    <p:cSldViewPr snapToGrid="0" showGuides="1">
      <p:cViewPr varScale="1">
        <p:scale>
          <a:sx n="132" d="100"/>
          <a:sy n="132"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tewart" userId="b3d6af0d-bb1d-4f5c-b283-14ea81748304" providerId="ADAL" clId="{3C17F9BF-6088-864E-992F-CA4308749D5B}"/>
    <pc:docChg chg="undo custSel modSld">
      <pc:chgData name="Robert Stewart" userId="b3d6af0d-bb1d-4f5c-b283-14ea81748304" providerId="ADAL" clId="{3C17F9BF-6088-864E-992F-CA4308749D5B}" dt="2024-03-04T16:39:57.736" v="74" actId="20577"/>
      <pc:docMkLst>
        <pc:docMk/>
      </pc:docMkLst>
      <pc:sldChg chg="modSp mod">
        <pc:chgData name="Robert Stewart" userId="b3d6af0d-bb1d-4f5c-b283-14ea81748304" providerId="ADAL" clId="{3C17F9BF-6088-864E-992F-CA4308749D5B}" dt="2024-03-04T16:33:37.457" v="13" actId="20577"/>
        <pc:sldMkLst>
          <pc:docMk/>
          <pc:sldMk cId="3361868625" sldId="2586"/>
        </pc:sldMkLst>
        <pc:spChg chg="mod">
          <ac:chgData name="Robert Stewart" userId="b3d6af0d-bb1d-4f5c-b283-14ea81748304" providerId="ADAL" clId="{3C17F9BF-6088-864E-992F-CA4308749D5B}" dt="2024-03-04T16:33:37.457" v="13" actId="20577"/>
          <ac:spMkLst>
            <pc:docMk/>
            <pc:sldMk cId="3361868625" sldId="2586"/>
            <ac:spMk id="6" creationId="{8E3C439D-EB98-4AE6-3AD9-5A6608F0DF27}"/>
          </ac:spMkLst>
        </pc:spChg>
      </pc:sldChg>
      <pc:sldChg chg="delSp modSp mod">
        <pc:chgData name="Robert Stewart" userId="b3d6af0d-bb1d-4f5c-b283-14ea81748304" providerId="ADAL" clId="{3C17F9BF-6088-864E-992F-CA4308749D5B}" dt="2024-03-04T16:37:36.509" v="25" actId="1076"/>
        <pc:sldMkLst>
          <pc:docMk/>
          <pc:sldMk cId="2374530916" sldId="2592"/>
        </pc:sldMkLst>
        <pc:spChg chg="mod">
          <ac:chgData name="Robert Stewart" userId="b3d6af0d-bb1d-4f5c-b283-14ea81748304" providerId="ADAL" clId="{3C17F9BF-6088-864E-992F-CA4308749D5B}" dt="2024-03-04T16:37:31.545" v="24" actId="1076"/>
          <ac:spMkLst>
            <pc:docMk/>
            <pc:sldMk cId="2374530916" sldId="2592"/>
            <ac:spMk id="8" creationId="{F8905762-08BF-9E61-FC0F-6286F0BA8F34}"/>
          </ac:spMkLst>
        </pc:spChg>
        <pc:spChg chg="del mod">
          <ac:chgData name="Robert Stewart" userId="b3d6af0d-bb1d-4f5c-b283-14ea81748304" providerId="ADAL" clId="{3C17F9BF-6088-864E-992F-CA4308749D5B}" dt="2024-03-04T16:37:19.441" v="21" actId="478"/>
          <ac:spMkLst>
            <pc:docMk/>
            <pc:sldMk cId="2374530916" sldId="2592"/>
            <ac:spMk id="12" creationId="{8BEF23E7-DF0C-029D-A954-4E23F354B325}"/>
          </ac:spMkLst>
        </pc:spChg>
        <pc:picChg chg="mod">
          <ac:chgData name="Robert Stewart" userId="b3d6af0d-bb1d-4f5c-b283-14ea81748304" providerId="ADAL" clId="{3C17F9BF-6088-864E-992F-CA4308749D5B}" dt="2024-03-04T16:37:31.545" v="24" actId="1076"/>
          <ac:picMkLst>
            <pc:docMk/>
            <pc:sldMk cId="2374530916" sldId="2592"/>
            <ac:picMk id="2" creationId="{87CDE338-3F73-50E2-21E2-3C28FB4B31A3}"/>
          </ac:picMkLst>
        </pc:picChg>
        <pc:picChg chg="mod">
          <ac:chgData name="Robert Stewart" userId="b3d6af0d-bb1d-4f5c-b283-14ea81748304" providerId="ADAL" clId="{3C17F9BF-6088-864E-992F-CA4308749D5B}" dt="2024-03-04T16:37:31.545" v="24" actId="1076"/>
          <ac:picMkLst>
            <pc:docMk/>
            <pc:sldMk cId="2374530916" sldId="2592"/>
            <ac:picMk id="3" creationId="{F2B01E7F-802E-C6DD-C640-227BA8B75349}"/>
          </ac:picMkLst>
        </pc:picChg>
        <pc:cxnChg chg="mod">
          <ac:chgData name="Robert Stewart" userId="b3d6af0d-bb1d-4f5c-b283-14ea81748304" providerId="ADAL" clId="{3C17F9BF-6088-864E-992F-CA4308749D5B}" dt="2024-03-04T16:37:36.509" v="25" actId="1076"/>
          <ac:cxnSpMkLst>
            <pc:docMk/>
            <pc:sldMk cId="2374530916" sldId="2592"/>
            <ac:cxnSpMk id="9" creationId="{A9C8297D-80DA-1CC7-57C8-2E34642E91B7}"/>
          </ac:cxnSpMkLst>
        </pc:cxnChg>
      </pc:sldChg>
      <pc:sldChg chg="modSp mod">
        <pc:chgData name="Robert Stewart" userId="b3d6af0d-bb1d-4f5c-b283-14ea81748304" providerId="ADAL" clId="{3C17F9BF-6088-864E-992F-CA4308749D5B}" dt="2024-03-04T16:39:57.736" v="74" actId="20577"/>
        <pc:sldMkLst>
          <pc:docMk/>
          <pc:sldMk cId="4258263187" sldId="2601"/>
        </pc:sldMkLst>
        <pc:spChg chg="mod">
          <ac:chgData name="Robert Stewart" userId="b3d6af0d-bb1d-4f5c-b283-14ea81748304" providerId="ADAL" clId="{3C17F9BF-6088-864E-992F-CA4308749D5B}" dt="2024-03-04T16:39:10.293" v="34" actId="20577"/>
          <ac:spMkLst>
            <pc:docMk/>
            <pc:sldMk cId="4258263187" sldId="2601"/>
            <ac:spMk id="5" creationId="{B5DDFC9D-9E68-6F9E-F485-5B8C1225F203}"/>
          </ac:spMkLst>
        </pc:spChg>
        <pc:spChg chg="mod">
          <ac:chgData name="Robert Stewart" userId="b3d6af0d-bb1d-4f5c-b283-14ea81748304" providerId="ADAL" clId="{3C17F9BF-6088-864E-992F-CA4308749D5B}" dt="2024-03-04T16:39:57.736" v="74" actId="20577"/>
          <ac:spMkLst>
            <pc:docMk/>
            <pc:sldMk cId="4258263187" sldId="2601"/>
            <ac:spMk id="11" creationId="{44AE4706-3187-804A-8D6F-6002EB8A12C2}"/>
          </ac:spMkLst>
        </pc:spChg>
      </pc:sldChg>
      <pc:sldChg chg="modSp mod">
        <pc:chgData name="Robert Stewart" userId="b3d6af0d-bb1d-4f5c-b283-14ea81748304" providerId="ADAL" clId="{3C17F9BF-6088-864E-992F-CA4308749D5B}" dt="2024-03-04T16:38:14.281" v="31" actId="20577"/>
        <pc:sldMkLst>
          <pc:docMk/>
          <pc:sldMk cId="2102914199" sldId="2611"/>
        </pc:sldMkLst>
        <pc:spChg chg="mod">
          <ac:chgData name="Robert Stewart" userId="b3d6af0d-bb1d-4f5c-b283-14ea81748304" providerId="ADAL" clId="{3C17F9BF-6088-864E-992F-CA4308749D5B}" dt="2024-03-04T16:38:14.281" v="31" actId="20577"/>
          <ac:spMkLst>
            <pc:docMk/>
            <pc:sldMk cId="2102914199" sldId="2611"/>
            <ac:spMk id="6" creationId="{5F428F50-54BC-C745-66E5-D01A9E23AF52}"/>
          </ac:spMkLst>
        </pc:spChg>
      </pc:sldChg>
      <pc:sldChg chg="modSp mod">
        <pc:chgData name="Robert Stewart" userId="b3d6af0d-bb1d-4f5c-b283-14ea81748304" providerId="ADAL" clId="{3C17F9BF-6088-864E-992F-CA4308749D5B}" dt="2024-03-04T16:38:40.075" v="33" actId="113"/>
        <pc:sldMkLst>
          <pc:docMk/>
          <pc:sldMk cId="2820370968" sldId="2612"/>
        </pc:sldMkLst>
        <pc:spChg chg="mod">
          <ac:chgData name="Robert Stewart" userId="b3d6af0d-bb1d-4f5c-b283-14ea81748304" providerId="ADAL" clId="{3C17F9BF-6088-864E-992F-CA4308749D5B}" dt="2024-03-04T16:38:40.075" v="33" actId="113"/>
          <ac:spMkLst>
            <pc:docMk/>
            <pc:sldMk cId="2820370968" sldId="2612"/>
            <ac:spMk id="6" creationId="{8E3C439D-EB98-4AE6-3AD9-5A6608F0DF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13B93-5B4E-483B-B165-BA0E3BE93A7B}"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E6B81-0D2E-4F1A-B764-BDA29F456F9E}" type="slidenum">
              <a:rPr lang="en-US" smtClean="0"/>
              <a:t>‹#›</a:t>
            </a:fld>
            <a:endParaRPr lang="en-US"/>
          </a:p>
        </p:txBody>
      </p:sp>
    </p:spTree>
    <p:extLst>
      <p:ext uri="{BB962C8B-B14F-4D97-AF65-F5344CB8AC3E}">
        <p14:creationId xmlns:p14="http://schemas.microsoft.com/office/powerpoint/2010/main" val="86858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2</a:t>
            </a:fld>
            <a:endParaRPr lang="en-US"/>
          </a:p>
        </p:txBody>
      </p:sp>
    </p:spTree>
    <p:extLst>
      <p:ext uri="{BB962C8B-B14F-4D97-AF65-F5344CB8AC3E}">
        <p14:creationId xmlns:p14="http://schemas.microsoft.com/office/powerpoint/2010/main" val="181590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20</a:t>
            </a:fld>
            <a:endParaRPr lang="en-US"/>
          </a:p>
        </p:txBody>
      </p:sp>
    </p:spTree>
    <p:extLst>
      <p:ext uri="{BB962C8B-B14F-4D97-AF65-F5344CB8AC3E}">
        <p14:creationId xmlns:p14="http://schemas.microsoft.com/office/powerpoint/2010/main" val="217805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22</a:t>
            </a:fld>
            <a:endParaRPr lang="en-US"/>
          </a:p>
        </p:txBody>
      </p:sp>
    </p:spTree>
    <p:extLst>
      <p:ext uri="{BB962C8B-B14F-4D97-AF65-F5344CB8AC3E}">
        <p14:creationId xmlns:p14="http://schemas.microsoft.com/office/powerpoint/2010/main" val="68907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23</a:t>
            </a:fld>
            <a:endParaRPr lang="en-US"/>
          </a:p>
        </p:txBody>
      </p:sp>
    </p:spTree>
    <p:extLst>
      <p:ext uri="{BB962C8B-B14F-4D97-AF65-F5344CB8AC3E}">
        <p14:creationId xmlns:p14="http://schemas.microsoft.com/office/powerpoint/2010/main" val="248004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24</a:t>
            </a:fld>
            <a:endParaRPr lang="en-US"/>
          </a:p>
        </p:txBody>
      </p:sp>
    </p:spTree>
    <p:extLst>
      <p:ext uri="{BB962C8B-B14F-4D97-AF65-F5344CB8AC3E}">
        <p14:creationId xmlns:p14="http://schemas.microsoft.com/office/powerpoint/2010/main" val="143377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25</a:t>
            </a:fld>
            <a:endParaRPr lang="en-US"/>
          </a:p>
        </p:txBody>
      </p:sp>
    </p:spTree>
    <p:extLst>
      <p:ext uri="{BB962C8B-B14F-4D97-AF65-F5344CB8AC3E}">
        <p14:creationId xmlns:p14="http://schemas.microsoft.com/office/powerpoint/2010/main" val="219258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3</a:t>
            </a:fld>
            <a:endParaRPr lang="en-US"/>
          </a:p>
        </p:txBody>
      </p:sp>
    </p:spTree>
    <p:extLst>
      <p:ext uri="{BB962C8B-B14F-4D97-AF65-F5344CB8AC3E}">
        <p14:creationId xmlns:p14="http://schemas.microsoft.com/office/powerpoint/2010/main" val="342880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5</a:t>
            </a:fld>
            <a:endParaRPr lang="en-US"/>
          </a:p>
        </p:txBody>
      </p:sp>
    </p:spTree>
    <p:extLst>
      <p:ext uri="{BB962C8B-B14F-4D97-AF65-F5344CB8AC3E}">
        <p14:creationId xmlns:p14="http://schemas.microsoft.com/office/powerpoint/2010/main" val="403616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6</a:t>
            </a:fld>
            <a:endParaRPr lang="en-US"/>
          </a:p>
        </p:txBody>
      </p:sp>
    </p:spTree>
    <p:extLst>
      <p:ext uri="{BB962C8B-B14F-4D97-AF65-F5344CB8AC3E}">
        <p14:creationId xmlns:p14="http://schemas.microsoft.com/office/powerpoint/2010/main" val="154274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7</a:t>
            </a:fld>
            <a:endParaRPr lang="en-US"/>
          </a:p>
        </p:txBody>
      </p:sp>
    </p:spTree>
    <p:extLst>
      <p:ext uri="{BB962C8B-B14F-4D97-AF65-F5344CB8AC3E}">
        <p14:creationId xmlns:p14="http://schemas.microsoft.com/office/powerpoint/2010/main" val="288621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9</a:t>
            </a:fld>
            <a:endParaRPr lang="en-US"/>
          </a:p>
        </p:txBody>
      </p:sp>
    </p:spTree>
    <p:extLst>
      <p:ext uri="{BB962C8B-B14F-4D97-AF65-F5344CB8AC3E}">
        <p14:creationId xmlns:p14="http://schemas.microsoft.com/office/powerpoint/2010/main" val="237890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F5EF-47D1-1C8A-219C-F6EDCD81E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56286-94E4-AC2F-8D41-19D531720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00868-9121-3FF9-4A06-64890BE61F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877D6F-628D-2CBF-A09F-693191C3D4FF}"/>
              </a:ext>
            </a:extLst>
          </p:cNvPr>
          <p:cNvSpPr>
            <a:spLocks noGrp="1"/>
          </p:cNvSpPr>
          <p:nvPr>
            <p:ph type="sldNum" sz="quarter" idx="5"/>
          </p:nvPr>
        </p:nvSpPr>
        <p:spPr/>
        <p:txBody>
          <a:bodyPr/>
          <a:lstStyle/>
          <a:p>
            <a:fld id="{80EE6B81-0D2E-4F1A-B764-BDA29F456F9E}" type="slidenum">
              <a:rPr lang="en-US" smtClean="0"/>
              <a:t>14</a:t>
            </a:fld>
            <a:endParaRPr lang="en-US"/>
          </a:p>
        </p:txBody>
      </p:sp>
    </p:spTree>
    <p:extLst>
      <p:ext uri="{BB962C8B-B14F-4D97-AF65-F5344CB8AC3E}">
        <p14:creationId xmlns:p14="http://schemas.microsoft.com/office/powerpoint/2010/main" val="50914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15</a:t>
            </a:fld>
            <a:endParaRPr lang="en-US"/>
          </a:p>
        </p:txBody>
      </p:sp>
    </p:spTree>
    <p:extLst>
      <p:ext uri="{BB962C8B-B14F-4D97-AF65-F5344CB8AC3E}">
        <p14:creationId xmlns:p14="http://schemas.microsoft.com/office/powerpoint/2010/main" val="111827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EE6B81-0D2E-4F1A-B764-BDA29F456F9E}" type="slidenum">
              <a:rPr lang="en-US" smtClean="0"/>
              <a:t>16</a:t>
            </a:fld>
            <a:endParaRPr lang="en-US"/>
          </a:p>
        </p:txBody>
      </p:sp>
    </p:spTree>
    <p:extLst>
      <p:ext uri="{BB962C8B-B14F-4D97-AF65-F5344CB8AC3E}">
        <p14:creationId xmlns:p14="http://schemas.microsoft.com/office/powerpoint/2010/main" val="7427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80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97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4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58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63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93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4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4994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383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14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1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2029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4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4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55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18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8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736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667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79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282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1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3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07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622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8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4936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775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50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4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71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61492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9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5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5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552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2988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29726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1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5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4852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6840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7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177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3340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143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5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0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82248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72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9204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03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9326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002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3045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93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1723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64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1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3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047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0985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3197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68181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7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3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286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525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7155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21644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588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4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9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2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7867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32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5957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878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10731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2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07484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38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028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6817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1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20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33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04130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9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584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1626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32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654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99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70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24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372035"/>
            <a:ext cx="9528313"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583402"/>
            <a:ext cx="9528313"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2532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4236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4790661"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4452" y="1630496"/>
            <a:ext cx="4562061"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0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75857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696341"/>
            <a:ext cx="4737511"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456937"/>
            <a:ext cx="47375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84575" y="1696341"/>
            <a:ext cx="4760842"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4575" y="2456937"/>
            <a:ext cx="47608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48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3448"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288695"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44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13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5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372035"/>
            <a:ext cx="9528313"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583402"/>
            <a:ext cx="9528313"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1006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8672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4790661"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4452" y="1630496"/>
            <a:ext cx="4562061"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85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696341"/>
            <a:ext cx="4737511"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456937"/>
            <a:ext cx="47375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84575" y="1696341"/>
            <a:ext cx="4760842"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4575" y="2456937"/>
            <a:ext cx="47608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6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3448"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288695" y="1630496"/>
            <a:ext cx="3087756"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6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03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5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40073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4824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for Produ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D115C-F757-40B0-9132-5C784448C4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5" t="4823" r="2625" b="4714"/>
          <a:stretch/>
        </p:blipFill>
        <p:spPr>
          <a:xfrm>
            <a:off x="320039" y="331077"/>
            <a:ext cx="11551921" cy="6203146"/>
          </a:xfrm>
          <a:prstGeom prst="rect">
            <a:avLst/>
          </a:prstGeom>
        </p:spPr>
      </p:pic>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2916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01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9241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53792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6384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17026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55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0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381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10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2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5487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34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0256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17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5694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5025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4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38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13150"/>
            <a:ext cx="2590800"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259040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576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67759" y="1259081"/>
            <a:ext cx="3405353"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2169469" y="3591231"/>
            <a:ext cx="340483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00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5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87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1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27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0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272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7491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1195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41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l">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397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8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5642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A93388-86A5-2B4B-B53B-4411FE6419D7}"/>
              </a:ext>
            </a:extLst>
          </p:cNvPr>
          <p:cNvSpPr/>
          <p:nvPr userDrawn="1"/>
        </p:nvSpPr>
        <p:spPr>
          <a:xfrm>
            <a:off x="320040" y="321378"/>
            <a:ext cx="11551920" cy="2498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596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0A27E-7574-4F47-A422-7886C224A773}"/>
              </a:ext>
            </a:extLst>
          </p:cNvPr>
          <p:cNvSpPr/>
          <p:nvPr userDrawn="1"/>
        </p:nvSpPr>
        <p:spPr>
          <a:xfrm>
            <a:off x="320040" y="321378"/>
            <a:ext cx="11551920" cy="249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2694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5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275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65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44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049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8943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24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4318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4"/>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4"/>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4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36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29859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91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7524D-6F3F-43E4-961D-F918DDA62D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31" t="4714" r="2565" b="5058"/>
          <a:stretch/>
        </p:blipFill>
        <p:spPr>
          <a:xfrm>
            <a:off x="323193" y="323193"/>
            <a:ext cx="11556124" cy="6187966"/>
          </a:xfrm>
          <a:prstGeom prst="rect">
            <a:avLst/>
          </a:prstGeom>
        </p:spPr>
      </p:pic>
      <p:sp>
        <p:nvSpPr>
          <p:cNvPr id="6" name="Freeform: Shape 5">
            <a:extLst>
              <a:ext uri="{FF2B5EF4-FFF2-40B4-BE49-F238E27FC236}">
                <a16:creationId xmlns:a16="http://schemas.microsoft.com/office/drawing/2014/main" id="{AB054192-7300-49C2-B460-3886DBF344E0}"/>
              </a:ext>
            </a:extLst>
          </p:cNvPr>
          <p:cNvSpPr/>
          <p:nvPr userDrawn="1"/>
        </p:nvSpPr>
        <p:spPr>
          <a:xfrm flipV="1">
            <a:off x="320039" y="320038"/>
            <a:ext cx="9746244" cy="6214181"/>
          </a:xfrm>
          <a:custGeom>
            <a:avLst/>
            <a:gdLst>
              <a:gd name="connsiteX0" fmla="*/ 0 w 8275100"/>
              <a:gd name="connsiteY0" fmla="*/ 0 h 6534223"/>
              <a:gd name="connsiteX1" fmla="*/ 8275100 w 8275100"/>
              <a:gd name="connsiteY1" fmla="*/ 0 h 6534223"/>
              <a:gd name="connsiteX2" fmla="*/ 4925870 w 8275100"/>
              <a:gd name="connsiteY2" fmla="*/ 6534223 h 6534223"/>
              <a:gd name="connsiteX3" fmla="*/ 0 w 8275100"/>
              <a:gd name="connsiteY3" fmla="*/ 6534223 h 6534223"/>
              <a:gd name="connsiteX0" fmla="*/ 0 w 8275100"/>
              <a:gd name="connsiteY0" fmla="*/ 0 h 6534223"/>
              <a:gd name="connsiteX1" fmla="*/ 8275100 w 8275100"/>
              <a:gd name="connsiteY1" fmla="*/ 0 h 6534223"/>
              <a:gd name="connsiteX2" fmla="*/ 6471929 w 8275100"/>
              <a:gd name="connsiteY2" fmla="*/ 6534223 h 6534223"/>
              <a:gd name="connsiteX3" fmla="*/ 0 w 8275100"/>
              <a:gd name="connsiteY3" fmla="*/ 6534223 h 6534223"/>
              <a:gd name="connsiteX4" fmla="*/ 0 w 8275100"/>
              <a:gd name="connsiteY4" fmla="*/ 0 h 653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100" h="6534223">
                <a:moveTo>
                  <a:pt x="0" y="0"/>
                </a:moveTo>
                <a:lnTo>
                  <a:pt x="8275100" y="0"/>
                </a:lnTo>
                <a:lnTo>
                  <a:pt x="6471929" y="6534223"/>
                </a:lnTo>
                <a:lnTo>
                  <a:pt x="0" y="653422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838200" y="473336"/>
            <a:ext cx="6421820" cy="1217352"/>
          </a:xfrm>
        </p:spPr>
        <p:txBody>
          <a:bodyPr anchor="t"/>
          <a:lstStyle/>
          <a:p>
            <a:r>
              <a:rPr lang="en-US"/>
              <a:t>Click to edit Master title style</a:t>
            </a:r>
          </a:p>
        </p:txBody>
      </p:sp>
      <p:sp>
        <p:nvSpPr>
          <p:cNvPr id="3" name="Content Placeholder 2"/>
          <p:cNvSpPr>
            <a:spLocks noGrp="1"/>
          </p:cNvSpPr>
          <p:nvPr>
            <p:ph sz="half" idx="1"/>
          </p:nvPr>
        </p:nvSpPr>
        <p:spPr>
          <a:xfrm>
            <a:off x="838199" y="1825625"/>
            <a:ext cx="6421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4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7C389-BF5F-43D6-A718-B7871E6E85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1" t="7743" r="5767" b="4569"/>
          <a:stretch/>
        </p:blipFill>
        <p:spPr>
          <a:xfrm>
            <a:off x="320040" y="320041"/>
            <a:ext cx="11551920" cy="6214182"/>
          </a:xfrm>
          <a:prstGeom prst="rect">
            <a:avLst/>
          </a:prstGeom>
        </p:spPr>
      </p:pic>
      <p:sp>
        <p:nvSpPr>
          <p:cNvPr id="2" name="Title 1"/>
          <p:cNvSpPr>
            <a:spLocks noGrp="1"/>
          </p:cNvSpPr>
          <p:nvPr>
            <p:ph type="title"/>
          </p:nvPr>
        </p:nvSpPr>
        <p:spPr>
          <a:xfrm>
            <a:off x="838200" y="365127"/>
            <a:ext cx="4354157" cy="1990799"/>
          </a:xfrm>
        </p:spPr>
        <p:txBody>
          <a:bodyPr anchor="b"/>
          <a:lstStyle>
            <a:lvl1pPr algn="ctr">
              <a:defRPr sz="2800" b="0">
                <a:solidFill>
                  <a:schemeClr val="bg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488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31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4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33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851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2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167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image" Target="../media/image1.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heme" Target="../theme/theme10.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theme" Target="../theme/theme1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image" Target="../media/image7.png"/><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1.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7.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image" Target="../media/image1.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8.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1.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heme" Target="../theme/theme9.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0223618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8" r:id="rId18"/>
    <p:sldLayoutId id="2147483689" r:id="rId19"/>
    <p:sldLayoutId id="2147483690" r:id="rId20"/>
    <p:sldLayoutId id="2147483691" r:id="rId21"/>
    <p:sldLayoutId id="2147483692" r:id="rId22"/>
    <p:sldLayoutId id="2147483694" r:id="rId23"/>
    <p:sldLayoutId id="2147483695" r:id="rId24"/>
    <p:sldLayoutId id="214748369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35450289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02805799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4980965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D03D57-B63D-7945-8F5B-9B30C00D9F70}"/>
              </a:ext>
            </a:extLst>
          </p:cNvPr>
          <p:cNvSpPr/>
          <p:nvPr userDrawn="1"/>
        </p:nvSpPr>
        <p:spPr>
          <a:xfrm>
            <a:off x="320040" y="320041"/>
            <a:ext cx="11551920" cy="1177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631981"/>
            <a:ext cx="952831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pic>
        <p:nvPicPr>
          <p:cNvPr id="6" name="Picture 5" descr="Background pattern&#10;&#10;Description automatically generated">
            <a:extLst>
              <a:ext uri="{FF2B5EF4-FFF2-40B4-BE49-F238E27FC236}">
                <a16:creationId xmlns:a16="http://schemas.microsoft.com/office/drawing/2014/main" id="{BA9C372B-4FBD-B64A-AF97-F9BE0E2FCF95}"/>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90622"/>
          <a:stretch/>
        </p:blipFill>
        <p:spPr>
          <a:xfrm>
            <a:off x="10734261" y="250467"/>
            <a:ext cx="1046922" cy="6279785"/>
          </a:xfrm>
          <a:prstGeom prst="rect">
            <a:avLst/>
          </a:prstGeom>
        </p:spPr>
      </p:pic>
      <p:sp>
        <p:nvSpPr>
          <p:cNvPr id="2" name="Title Placeholder 1"/>
          <p:cNvSpPr>
            <a:spLocks noGrp="1"/>
          </p:cNvSpPr>
          <p:nvPr>
            <p:ph type="title"/>
          </p:nvPr>
        </p:nvSpPr>
        <p:spPr>
          <a:xfrm>
            <a:off x="838200" y="596348"/>
            <a:ext cx="9528313" cy="900698"/>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2460782031"/>
      </p:ext>
    </p:extLst>
  </p:cSld>
  <p:clrMap bg1="lt1" tx1="dk1" bg2="lt2" tx2="dk2" accent1="accent1" accent2="accent2" accent3="accent3" accent4="accent4" accent5="accent5" accent6="accent6" hlink="hlink" folHlink="folHlink"/>
  <p:sldLayoutIdLst>
    <p:sldLayoutId id="2147483828" r:id="rId1"/>
    <p:sldLayoutId id="2147483830" r:id="rId2"/>
    <p:sldLayoutId id="2147483831" r:id="rId3"/>
    <p:sldLayoutId id="2147483835" r:id="rId4"/>
    <p:sldLayoutId id="2147483838" r:id="rId5"/>
    <p:sldLayoutId id="2147483839" r:id="rId6"/>
    <p:sldLayoutId id="214748384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2B2EF-21F5-8647-B723-34CB9BE67AC1}"/>
              </a:ext>
            </a:extLst>
          </p:cNvPr>
          <p:cNvSpPr/>
          <p:nvPr userDrawn="1"/>
        </p:nvSpPr>
        <p:spPr>
          <a:xfrm>
            <a:off x="0" y="0"/>
            <a:ext cx="12192000" cy="1285103"/>
          </a:xfrm>
          <a:prstGeom prst="rect">
            <a:avLst/>
          </a:prstGeom>
          <a:gradFill flip="none" rotWithShape="1">
            <a:gsLst>
              <a:gs pos="85000">
                <a:schemeClr val="accent2"/>
              </a:gs>
              <a:gs pos="12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descr="Background pattern&#10;&#10;Description automatically generated">
            <a:extLst>
              <a:ext uri="{FF2B5EF4-FFF2-40B4-BE49-F238E27FC236}">
                <a16:creationId xmlns:a16="http://schemas.microsoft.com/office/drawing/2014/main" id="{AC700C94-C4A9-BA4B-AF22-A5953679005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70299" t="2162" r="1689" b="79984"/>
          <a:stretch/>
        </p:blipFill>
        <p:spPr>
          <a:xfrm>
            <a:off x="8662085" y="49429"/>
            <a:ext cx="3446689" cy="1235674"/>
          </a:xfrm>
          <a:prstGeom prst="rect">
            <a:avLst/>
          </a:prstGeom>
        </p:spPr>
      </p:pic>
      <p:grpSp>
        <p:nvGrpSpPr>
          <p:cNvPr id="16" name="Group 15">
            <a:extLst>
              <a:ext uri="{FF2B5EF4-FFF2-40B4-BE49-F238E27FC236}">
                <a16:creationId xmlns:a16="http://schemas.microsoft.com/office/drawing/2014/main" id="{652429D8-2048-0047-B632-81D1F79F80DA}"/>
              </a:ext>
            </a:extLst>
          </p:cNvPr>
          <p:cNvGrpSpPr/>
          <p:nvPr userDrawn="1"/>
        </p:nvGrpSpPr>
        <p:grpSpPr>
          <a:xfrm>
            <a:off x="8662085" y="1235675"/>
            <a:ext cx="3446689" cy="5323883"/>
            <a:chOff x="8662085" y="1235675"/>
            <a:chExt cx="3446689" cy="5323883"/>
          </a:xfrm>
        </p:grpSpPr>
        <p:pic>
          <p:nvPicPr>
            <p:cNvPr id="17" name="Picture 16" descr="Background pattern&#10;&#10;Description automatically generated">
              <a:extLst>
                <a:ext uri="{FF2B5EF4-FFF2-40B4-BE49-F238E27FC236}">
                  <a16:creationId xmlns:a16="http://schemas.microsoft.com/office/drawing/2014/main" id="{583C126B-6D25-E449-8A52-F245809F8618}"/>
                </a:ext>
              </a:extLst>
            </p:cNvPr>
            <p:cNvPicPr>
              <a:picLocks noChangeAspect="1"/>
            </p:cNvPicPr>
            <p:nvPr/>
          </p:nvPicPr>
          <p:blipFill rotWithShape="1">
            <a:blip r:embed="rId9">
              <a:extLst>
                <a:ext uri="{28A0092B-C50C-407E-A947-70E740481C1C}">
                  <a14:useLocalDpi xmlns:a14="http://schemas.microsoft.com/office/drawing/2010/main" val="0"/>
                </a:ext>
              </a:extLst>
            </a:blip>
            <a:srcRect l="70299" t="23078" r="1689"/>
            <a:stretch/>
          </p:blipFill>
          <p:spPr>
            <a:xfrm>
              <a:off x="8662085" y="1235675"/>
              <a:ext cx="3446689" cy="5323883"/>
            </a:xfrm>
            <a:prstGeom prst="rect">
              <a:avLst/>
            </a:prstGeom>
          </p:spPr>
        </p:pic>
        <p:sp>
          <p:nvSpPr>
            <p:cNvPr id="18" name="Oval 17">
              <a:extLst>
                <a:ext uri="{FF2B5EF4-FFF2-40B4-BE49-F238E27FC236}">
                  <a16:creationId xmlns:a16="http://schemas.microsoft.com/office/drawing/2014/main" id="{04C5C8C3-0AC7-C64A-9125-C8DF8F062A67}"/>
                </a:ext>
              </a:extLst>
            </p:cNvPr>
            <p:cNvSpPr/>
            <p:nvPr/>
          </p:nvSpPr>
          <p:spPr>
            <a:xfrm>
              <a:off x="8846318" y="2139043"/>
              <a:ext cx="183382" cy="183382"/>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a:extLst>
                <a:ext uri="{FF2B5EF4-FFF2-40B4-BE49-F238E27FC236}">
                  <a16:creationId xmlns:a16="http://schemas.microsoft.com/office/drawing/2014/main" id="{E74BA915-FD01-F240-94C9-DF5F3A96D69C}"/>
                </a:ext>
              </a:extLst>
            </p:cNvPr>
            <p:cNvSpPr/>
            <p:nvPr/>
          </p:nvSpPr>
          <p:spPr>
            <a:xfrm>
              <a:off x="10712245" y="1764855"/>
              <a:ext cx="183382" cy="183382"/>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Oval 19">
              <a:extLst>
                <a:ext uri="{FF2B5EF4-FFF2-40B4-BE49-F238E27FC236}">
                  <a16:creationId xmlns:a16="http://schemas.microsoft.com/office/drawing/2014/main" id="{A92B8A2D-4D86-BE49-9A05-0E105631033B}"/>
                </a:ext>
              </a:extLst>
            </p:cNvPr>
            <p:cNvSpPr/>
            <p:nvPr/>
          </p:nvSpPr>
          <p:spPr>
            <a:xfrm>
              <a:off x="11456214" y="4021752"/>
              <a:ext cx="183382" cy="183382"/>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Oval 20">
              <a:extLst>
                <a:ext uri="{FF2B5EF4-FFF2-40B4-BE49-F238E27FC236}">
                  <a16:creationId xmlns:a16="http://schemas.microsoft.com/office/drawing/2014/main" id="{F424C52B-646E-5C4A-A4FE-67C9874B61A2}"/>
                </a:ext>
              </a:extLst>
            </p:cNvPr>
            <p:cNvSpPr/>
            <p:nvPr/>
          </p:nvSpPr>
          <p:spPr>
            <a:xfrm>
              <a:off x="9964756" y="5527426"/>
              <a:ext cx="183382" cy="183382"/>
            </a:xfrm>
            <a:prstGeom prst="ellipse">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 name="Title Placeholder 1"/>
          <p:cNvSpPr>
            <a:spLocks noGrp="1"/>
          </p:cNvSpPr>
          <p:nvPr>
            <p:ph type="title"/>
          </p:nvPr>
        </p:nvSpPr>
        <p:spPr>
          <a:xfrm>
            <a:off x="838200" y="397649"/>
            <a:ext cx="9528313"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952831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95568598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89BB-9451-401F-B7FB-04E9924B9DA8}"/>
              </a:ext>
            </a:extLst>
          </p:cNvPr>
          <p:cNvSpPr/>
          <p:nvPr userDrawn="1"/>
        </p:nvSpPr>
        <p:spPr>
          <a:xfrm>
            <a:off x="320039" y="331076"/>
            <a:ext cx="11551395" cy="620314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Placeholder 1"/>
          <p:cNvSpPr>
            <a:spLocks noGrp="1"/>
          </p:cNvSpPr>
          <p:nvPr>
            <p:ph type="title"/>
          </p:nvPr>
        </p:nvSpPr>
        <p:spPr>
          <a:xfrm>
            <a:off x="838200" y="702732"/>
            <a:ext cx="10515600" cy="794313"/>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4F477F0C-18DF-4118-95AD-F06881668200}"/>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4" name="TextBox 13">
            <a:extLst>
              <a:ext uri="{FF2B5EF4-FFF2-40B4-BE49-F238E27FC236}">
                <a16:creationId xmlns:a16="http://schemas.microsoft.com/office/drawing/2014/main" id="{ACFAA6A1-BDD8-4EE2-B605-0955FEB9563C}"/>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5" name="Straight Connector 14">
            <a:extLst>
              <a:ext uri="{FF2B5EF4-FFF2-40B4-BE49-F238E27FC236}">
                <a16:creationId xmlns:a16="http://schemas.microsoft.com/office/drawing/2014/main" id="{EC8CF04A-FDE3-47AD-B2D0-F1557ECB9FDD}"/>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3C2B128-FF3F-4A75-B3A2-327F7B14E5B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7084717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33"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8" r:id="rId19"/>
    <p:sldLayoutId id="2147483719" r:id="rId20"/>
    <p:sldLayoutId id="2147483720" r:id="rId21"/>
    <p:sldLayoutId id="2147483721" r:id="rId22"/>
    <p:sldLayoutId id="2147483722" r:id="rId23"/>
    <p:sldLayoutId id="2147483723" r:id="rId24"/>
    <p:sldLayoutId id="2147483729" r:id="rId25"/>
    <p:sldLayoutId id="2147483724" r:id="rId26"/>
    <p:sldLayoutId id="2147483725" r:id="rId27"/>
    <p:sldLayoutId id="214748372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1284652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811" r:id="rId6"/>
    <p:sldLayoutId id="2147483747" r:id="rId7"/>
    <p:sldLayoutId id="2147483748" r:id="rId8"/>
    <p:sldLayoutId id="2147483749" r:id="rId9"/>
    <p:sldLayoutId id="2147483809" r:id="rId10"/>
    <p:sldLayoutId id="2147483810" r:id="rId11"/>
    <p:sldLayoutId id="2147483750" r:id="rId12"/>
    <p:sldLayoutId id="21474837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5945322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807" r:id="rId11"/>
    <p:sldLayoutId id="21474838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3408246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rgbClr val="268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59257031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42050217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aiornot.com/"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bcnews.com/specials/ai-generated-art-photo-quiz/index.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hyperlink" Target="https://newslit.org/tips-tools/how-news-literate-are-you-quiz/" TargetMode="External"/><Relationship Id="rId3" Type="http://schemas.openxmlformats.org/officeDocument/2006/relationships/image" Target="../media/image28.png"/><Relationship Id="rId7" Type="http://schemas.openxmlformats.org/officeDocument/2006/relationships/hyperlink" Target="https://www.ebsco.com/sites/default/files/acquiadam-assets/Ferret-Out-Fake-News-Poster.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ebsco.com/sites/default/files/acquiadam-assets/Ferret-Out-Fake-News-Handout.pdf"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hyperlink" Target="https://www.pcmag.com/how-to/how-to-detect-ai-created-images" TargetMode="External"/><Relationship Id="rId3" Type="http://schemas.openxmlformats.org/officeDocument/2006/relationships/hyperlink" Target="https://imgur.com/gallery/BZWWx" TargetMode="External"/><Relationship Id="rId7" Type="http://schemas.openxmlformats.org/officeDocument/2006/relationships/hyperlink" Target="https://www.sharethrough.com/blog/the-true-cost-of-clickbait" TargetMode="External"/><Relationship Id="rId2" Type="http://schemas.openxmlformats.org/officeDocument/2006/relationships/hyperlink" Target="https://www.npr.org/2023/06/07/1180768459/how-to-identify-ai-generated-deepfake-images" TargetMode="External"/><Relationship Id="rId1" Type="http://schemas.openxmlformats.org/officeDocument/2006/relationships/slideLayout" Target="../slideLayouts/slideLayout4.xml"/><Relationship Id="rId6" Type="http://schemas.openxmlformats.org/officeDocument/2006/relationships/hyperlink" Target="https://www.washingtonpost.com/technology/2023/03/31/tips-spot-ai-fake-images/" TargetMode="External"/><Relationship Id="rId5" Type="http://schemas.openxmlformats.org/officeDocument/2006/relationships/hyperlink" Target="http://libguides.ucmerced.edu/elevate-news-evaluation/spectrum" TargetMode="External"/><Relationship Id="rId10" Type="http://schemas.openxmlformats.org/officeDocument/2006/relationships/hyperlink" Target="https://www.stuff.co.nz/national/95074888/Christchurch-photographer-Sarah-Webbers-photoshopped-flood-pictures" TargetMode="External"/><Relationship Id="rId4" Type="http://schemas.openxmlformats.org/officeDocument/2006/relationships/hyperlink" Target="https://www.ifla.org/publications/node/11174" TargetMode="External"/><Relationship Id="rId9" Type="http://schemas.openxmlformats.org/officeDocument/2006/relationships/hyperlink" Target="https://www.npr.org/sections/thetwo-way/2012/10/29/163875922/photo-despite-sandy-soldiers-stand-guard-at-tomb-of-the-unknown-soldi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E9-C614-954B-A2AD-863BAB387EB5}"/>
              </a:ext>
            </a:extLst>
          </p:cNvPr>
          <p:cNvSpPr>
            <a:spLocks noGrp="1"/>
          </p:cNvSpPr>
          <p:nvPr>
            <p:ph type="ctrTitle"/>
          </p:nvPr>
        </p:nvSpPr>
        <p:spPr>
          <a:xfrm>
            <a:off x="693173" y="1534958"/>
            <a:ext cx="8111614" cy="2335464"/>
          </a:xfrm>
        </p:spPr>
        <p:txBody>
          <a:bodyPr anchor="t"/>
          <a:lstStyle/>
          <a:p>
            <a:pPr lvl="0" algn="l" defTabSz="914400"/>
            <a:r>
              <a:rPr lang="en-US" sz="5400" b="1" dirty="0">
                <a:latin typeface="Arial" panose="020B0604020202020204" pitchFamily="34" charset="0"/>
                <a:cs typeface="Arial" panose="020B0604020202020204" pitchFamily="34" charset="0"/>
              </a:rPr>
              <a:t>Spotting “Fake” News </a:t>
            </a:r>
            <a:br>
              <a:rPr lang="en-US" sz="5400" b="1"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and</a:t>
            </a:r>
            <a:r>
              <a:rPr lang="en-US" sz="5400" b="1" dirty="0">
                <a:latin typeface="Arial" panose="020B0604020202020204" pitchFamily="34" charset="0"/>
                <a:cs typeface="Arial" panose="020B0604020202020204" pitchFamily="34" charset="0"/>
              </a:rPr>
              <a:t> Images </a:t>
            </a:r>
            <a:r>
              <a:rPr lang="en-US" sz="5400" dirty="0">
                <a:latin typeface="Arial" panose="020B0604020202020204" pitchFamily="34" charset="0"/>
                <a:cs typeface="Arial" panose="020B0604020202020204" pitchFamily="34" charset="0"/>
              </a:rPr>
              <a:t>on the Web</a:t>
            </a:r>
            <a:endParaRPr lang="en-US" sz="6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BCFC10A-8B47-FD47-8006-BF868988BF28}"/>
              </a:ext>
            </a:extLst>
          </p:cNvPr>
          <p:cNvSpPr/>
          <p:nvPr/>
        </p:nvSpPr>
        <p:spPr>
          <a:xfrm>
            <a:off x="317500" y="4743470"/>
            <a:ext cx="11553825"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descr="Background pattern&#10;&#10;Description automatically generated">
            <a:extLst>
              <a:ext uri="{FF2B5EF4-FFF2-40B4-BE49-F238E27FC236}">
                <a16:creationId xmlns:a16="http://schemas.microsoft.com/office/drawing/2014/main" id="{4E50812E-A6B6-F841-AAA9-65AA0ECB8A4E}"/>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72703"/>
          <a:stretch/>
        </p:blipFill>
        <p:spPr>
          <a:xfrm>
            <a:off x="270933" y="4822725"/>
            <a:ext cx="11600392" cy="1781154"/>
          </a:xfrm>
          <a:prstGeom prst="rect">
            <a:avLst/>
          </a:prstGeom>
        </p:spPr>
      </p:pic>
      <p:sp>
        <p:nvSpPr>
          <p:cNvPr id="4" name="Subtitle 3">
            <a:extLst>
              <a:ext uri="{FF2B5EF4-FFF2-40B4-BE49-F238E27FC236}">
                <a16:creationId xmlns:a16="http://schemas.microsoft.com/office/drawing/2014/main" id="{D5125776-A88F-ED4C-A809-F9709BE5A435}"/>
              </a:ext>
            </a:extLst>
          </p:cNvPr>
          <p:cNvSpPr>
            <a:spLocks noGrp="1"/>
          </p:cNvSpPr>
          <p:nvPr>
            <p:ph type="subTitle" idx="1"/>
          </p:nvPr>
        </p:nvSpPr>
        <p:spPr>
          <a:xfrm>
            <a:off x="530941" y="5256099"/>
            <a:ext cx="4685071" cy="625991"/>
          </a:xfrm>
        </p:spPr>
        <p:txBody>
          <a:bodyPr/>
          <a:lstStyle/>
          <a:p>
            <a:pPr algn="l"/>
            <a:r>
              <a:rPr lang="en-US" sz="3600" dirty="0"/>
              <a:t>Teacher Name</a:t>
            </a:r>
          </a:p>
        </p:txBody>
      </p:sp>
      <p:sp>
        <p:nvSpPr>
          <p:cNvPr id="15" name="Subtitle 3">
            <a:extLst>
              <a:ext uri="{FF2B5EF4-FFF2-40B4-BE49-F238E27FC236}">
                <a16:creationId xmlns:a16="http://schemas.microsoft.com/office/drawing/2014/main" id="{6E49B721-03F8-500B-D84D-AB3088E62B2F}"/>
              </a:ext>
            </a:extLst>
          </p:cNvPr>
          <p:cNvSpPr txBox="1">
            <a:spLocks/>
          </p:cNvSpPr>
          <p:nvPr/>
        </p:nvSpPr>
        <p:spPr>
          <a:xfrm>
            <a:off x="7232821" y="5258616"/>
            <a:ext cx="4685071" cy="62599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t>Date</a:t>
            </a:r>
          </a:p>
        </p:txBody>
      </p:sp>
      <p:pic>
        <p:nvPicPr>
          <p:cNvPr id="19" name="Picture 18" descr="A picture containing toy, vector graphics&#10;&#10;Description automatically generated">
            <a:extLst>
              <a:ext uri="{FF2B5EF4-FFF2-40B4-BE49-F238E27FC236}">
                <a16:creationId xmlns:a16="http://schemas.microsoft.com/office/drawing/2014/main" id="{A52BA351-0A62-0F6C-DDAD-D64359E0B9AA}"/>
              </a:ext>
            </a:extLst>
          </p:cNvPr>
          <p:cNvPicPr>
            <a:picLocks noChangeAspect="1"/>
          </p:cNvPicPr>
          <p:nvPr/>
        </p:nvPicPr>
        <p:blipFill rotWithShape="1">
          <a:blip r:embed="rId3">
            <a:extLst>
              <a:ext uri="{28A0092B-C50C-407E-A947-70E740481C1C}">
                <a14:useLocalDpi xmlns:a14="http://schemas.microsoft.com/office/drawing/2010/main" val="0"/>
              </a:ext>
            </a:extLst>
          </a:blip>
          <a:srcRect l="11037" t="9955" r="56780" b="9801"/>
          <a:stretch/>
        </p:blipFill>
        <p:spPr>
          <a:xfrm>
            <a:off x="8496300" y="973393"/>
            <a:ext cx="3002528" cy="4205968"/>
          </a:xfrm>
          <a:prstGeom prst="rect">
            <a:avLst/>
          </a:prstGeom>
        </p:spPr>
      </p:pic>
      <p:sp>
        <p:nvSpPr>
          <p:cNvPr id="21" name="Rectangle 20">
            <a:extLst>
              <a:ext uri="{FF2B5EF4-FFF2-40B4-BE49-F238E27FC236}">
                <a16:creationId xmlns:a16="http://schemas.microsoft.com/office/drawing/2014/main" id="{C5BF53B0-600A-73B6-4117-FA307E700F55}"/>
              </a:ext>
            </a:extLst>
          </p:cNvPr>
          <p:cNvSpPr/>
          <p:nvPr/>
        </p:nvSpPr>
        <p:spPr>
          <a:xfrm>
            <a:off x="1829989" y="309717"/>
            <a:ext cx="6437261" cy="309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Rectangle 21">
            <a:extLst>
              <a:ext uri="{FF2B5EF4-FFF2-40B4-BE49-F238E27FC236}">
                <a16:creationId xmlns:a16="http://schemas.microsoft.com/office/drawing/2014/main" id="{C85847C9-018C-E43B-3354-773C0B33C119}"/>
              </a:ext>
            </a:extLst>
          </p:cNvPr>
          <p:cNvSpPr/>
          <p:nvPr/>
        </p:nvSpPr>
        <p:spPr>
          <a:xfrm>
            <a:off x="7327900" y="309716"/>
            <a:ext cx="4543425" cy="309716"/>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23" name="Rectangle 22">
            <a:extLst>
              <a:ext uri="{FF2B5EF4-FFF2-40B4-BE49-F238E27FC236}">
                <a16:creationId xmlns:a16="http://schemas.microsoft.com/office/drawing/2014/main" id="{0A5780F3-71DC-5FAA-0B6A-A8634DDC1748}"/>
              </a:ext>
            </a:extLst>
          </p:cNvPr>
          <p:cNvSpPr/>
          <p:nvPr/>
        </p:nvSpPr>
        <p:spPr>
          <a:xfrm>
            <a:off x="317499" y="309715"/>
            <a:ext cx="3112170" cy="309717"/>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78510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0764C6-B339-F7C0-E47B-DB9697560035}"/>
              </a:ext>
            </a:extLst>
          </p:cNvPr>
          <p:cNvSpPr/>
          <p:nvPr/>
        </p:nvSpPr>
        <p:spPr>
          <a:xfrm>
            <a:off x="317500" y="4367284"/>
            <a:ext cx="11553825" cy="2157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ext Placeholder 3">
            <a:extLst>
              <a:ext uri="{FF2B5EF4-FFF2-40B4-BE49-F238E27FC236}">
                <a16:creationId xmlns:a16="http://schemas.microsoft.com/office/drawing/2014/main" id="{FFCD21D5-21D4-D88D-ADA5-101407B456A9}"/>
              </a:ext>
            </a:extLst>
          </p:cNvPr>
          <p:cNvSpPr>
            <a:spLocks noGrp="1"/>
          </p:cNvSpPr>
          <p:nvPr>
            <p:ph type="body" sz="quarter" idx="10"/>
          </p:nvPr>
        </p:nvSpPr>
        <p:spPr>
          <a:xfrm>
            <a:off x="914400" y="333376"/>
            <a:ext cx="10363200" cy="1125537"/>
          </a:xfrm>
        </p:spPr>
        <p:txBody>
          <a:bodyPr/>
          <a:lstStyle/>
          <a:p>
            <a:pPr algn="l"/>
            <a:r>
              <a:rPr lang="en-US" sz="4400" dirty="0"/>
              <a:t>Evaluating the credibility of images</a:t>
            </a:r>
            <a:endParaRPr lang="en-US" dirty="0"/>
          </a:p>
        </p:txBody>
      </p:sp>
      <p:pic>
        <p:nvPicPr>
          <p:cNvPr id="15" name="Picture 14" descr="Background pattern&#10;&#10;Description automatically generated">
            <a:extLst>
              <a:ext uri="{FF2B5EF4-FFF2-40B4-BE49-F238E27FC236}">
                <a16:creationId xmlns:a16="http://schemas.microsoft.com/office/drawing/2014/main" id="{0700711D-885A-D775-D217-B35DEC8F83E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270933" y="4390181"/>
            <a:ext cx="11600392" cy="2157340"/>
          </a:xfrm>
          <a:prstGeom prst="rect">
            <a:avLst/>
          </a:prstGeom>
        </p:spPr>
      </p:pic>
      <p:pic>
        <p:nvPicPr>
          <p:cNvPr id="2" name="Picture 2" descr="Image result for george bush reads upside down book">
            <a:extLst>
              <a:ext uri="{FF2B5EF4-FFF2-40B4-BE49-F238E27FC236}">
                <a16:creationId xmlns:a16="http://schemas.microsoft.com/office/drawing/2014/main" id="{87CDE338-3F73-50E2-21E2-3C28FB4B3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399" y="2116686"/>
            <a:ext cx="4042878" cy="3195799"/>
          </a:xfrm>
          <a:prstGeom prst="rect">
            <a:avLst/>
          </a:prstGeom>
          <a:ln w="57150">
            <a:solidFill>
              <a:schemeClr val="accent2"/>
            </a:solidFill>
          </a:ln>
          <a:extLst>
            <a:ext uri="{909E8E84-426E-40DD-AFC4-6F175D3DCCD1}">
              <a14:hiddenFill xmlns:a14="http://schemas.microsoft.com/office/drawing/2010/main">
                <a:solidFill>
                  <a:srgbClr val="FFFFFF"/>
                </a:solidFill>
              </a14:hiddenFill>
            </a:ext>
          </a:extLst>
        </p:spPr>
      </p:pic>
      <p:pic>
        <p:nvPicPr>
          <p:cNvPr id="3" name="Picture 4" descr="Image result for george bush reads upside down book">
            <a:extLst>
              <a:ext uri="{FF2B5EF4-FFF2-40B4-BE49-F238E27FC236}">
                <a16:creationId xmlns:a16="http://schemas.microsoft.com/office/drawing/2014/main" id="{F2B01E7F-802E-C6DD-C640-227BA8B75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738" y="2116686"/>
            <a:ext cx="4024339" cy="3195799"/>
          </a:xfrm>
          <a:prstGeom prst="rect">
            <a:avLst/>
          </a:prstGeom>
          <a:ln w="57150">
            <a:solidFill>
              <a:schemeClr val="accent2"/>
            </a:solidFill>
          </a:ln>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F8905762-08BF-9E61-FC0F-6286F0BA8F34}"/>
              </a:ext>
            </a:extLst>
          </p:cNvPr>
          <p:cNvSpPr/>
          <p:nvPr/>
        </p:nvSpPr>
        <p:spPr>
          <a:xfrm>
            <a:off x="3614360" y="3831919"/>
            <a:ext cx="2375506" cy="1311681"/>
          </a:xfrm>
          <a:prstGeom prst="roundRect">
            <a:avLst>
              <a:gd name="adj" fmla="val 8837"/>
            </a:avLst>
          </a:prstGeom>
          <a:noFill/>
          <a:ln w="57150">
            <a:solidFill>
              <a:srgbClr val="FAC81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9" name="Straight Arrow Connector 8">
            <a:extLst>
              <a:ext uri="{FF2B5EF4-FFF2-40B4-BE49-F238E27FC236}">
                <a16:creationId xmlns:a16="http://schemas.microsoft.com/office/drawing/2014/main" id="{A9C8297D-80DA-1CC7-57C8-2E34642E91B7}"/>
              </a:ext>
            </a:extLst>
          </p:cNvPr>
          <p:cNvCxnSpPr>
            <a:cxnSpLocks/>
          </p:cNvCxnSpPr>
          <p:nvPr/>
        </p:nvCxnSpPr>
        <p:spPr>
          <a:xfrm>
            <a:off x="4801146" y="4709260"/>
            <a:ext cx="0" cy="868680"/>
          </a:xfrm>
          <a:prstGeom prst="straightConnector1">
            <a:avLst/>
          </a:prstGeom>
          <a:noFill/>
          <a:ln w="57150" cap="rnd">
            <a:solidFill>
              <a:srgbClr val="FAC812"/>
            </a:solidFill>
            <a:round/>
            <a:head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3745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D21D5-21D4-D88D-ADA5-101407B456A9}"/>
              </a:ext>
            </a:extLst>
          </p:cNvPr>
          <p:cNvSpPr>
            <a:spLocks noGrp="1"/>
          </p:cNvSpPr>
          <p:nvPr>
            <p:ph type="body" sz="quarter" idx="10"/>
          </p:nvPr>
        </p:nvSpPr>
        <p:spPr>
          <a:xfrm>
            <a:off x="436728" y="1204967"/>
            <a:ext cx="4248056" cy="1887392"/>
          </a:xfrm>
        </p:spPr>
        <p:txBody>
          <a:bodyPr/>
          <a:lstStyle/>
          <a:p>
            <a:pPr algn="l"/>
            <a:r>
              <a:rPr lang="en-US" sz="3600" dirty="0"/>
              <a:t>Evaluating the credibility of images</a:t>
            </a:r>
          </a:p>
        </p:txBody>
      </p:sp>
      <p:pic>
        <p:nvPicPr>
          <p:cNvPr id="15" name="Picture 14" descr="Background pattern&#10;&#10;Description automatically generated">
            <a:extLst>
              <a:ext uri="{FF2B5EF4-FFF2-40B4-BE49-F238E27FC236}">
                <a16:creationId xmlns:a16="http://schemas.microsoft.com/office/drawing/2014/main" id="{0700711D-885A-D775-D217-B35DEC8F83E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317500" y="4201895"/>
            <a:ext cx="11600392" cy="2157340"/>
          </a:xfrm>
          <a:prstGeom prst="rect">
            <a:avLst/>
          </a:prstGeom>
          <a:solidFill>
            <a:srgbClr val="FAC812"/>
          </a:solidFill>
        </p:spPr>
      </p:pic>
      <p:pic>
        <p:nvPicPr>
          <p:cNvPr id="16" name="Picture 15">
            <a:extLst>
              <a:ext uri="{FF2B5EF4-FFF2-40B4-BE49-F238E27FC236}">
                <a16:creationId xmlns:a16="http://schemas.microsoft.com/office/drawing/2014/main" id="{46718CC0-CD3F-5C3D-07FC-E829A0A90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510" y="1313836"/>
            <a:ext cx="6705922" cy="3774785"/>
          </a:xfrm>
          <a:prstGeom prst="rect">
            <a:avLst/>
          </a:prstGeom>
          <a:solidFill>
            <a:srgbClr val="FAC812"/>
          </a:solidFill>
          <a:ln w="57150">
            <a:solidFill>
              <a:schemeClr val="accent2"/>
            </a:solidFill>
          </a:ln>
        </p:spPr>
      </p:pic>
      <p:sp>
        <p:nvSpPr>
          <p:cNvPr id="17" name="Rectangle 16">
            <a:extLst>
              <a:ext uri="{FF2B5EF4-FFF2-40B4-BE49-F238E27FC236}">
                <a16:creationId xmlns:a16="http://schemas.microsoft.com/office/drawing/2014/main" id="{747710E1-1261-D4B2-D85C-6881ECB7D7FF}"/>
              </a:ext>
            </a:extLst>
          </p:cNvPr>
          <p:cNvSpPr/>
          <p:nvPr/>
        </p:nvSpPr>
        <p:spPr>
          <a:xfrm>
            <a:off x="1485341" y="3115565"/>
            <a:ext cx="3915045" cy="2536149"/>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000" dirty="0"/>
          </a:p>
        </p:txBody>
      </p:sp>
      <p:sp>
        <p:nvSpPr>
          <p:cNvPr id="18" name="Rectangle 17">
            <a:extLst>
              <a:ext uri="{FF2B5EF4-FFF2-40B4-BE49-F238E27FC236}">
                <a16:creationId xmlns:a16="http://schemas.microsoft.com/office/drawing/2014/main" id="{1261B3F2-6A00-76F7-B421-5E13EB4A5EED}"/>
              </a:ext>
            </a:extLst>
          </p:cNvPr>
          <p:cNvSpPr/>
          <p:nvPr/>
        </p:nvSpPr>
        <p:spPr>
          <a:xfrm>
            <a:off x="1270465" y="2981496"/>
            <a:ext cx="3826181" cy="2440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Photoshopped image </a:t>
            </a:r>
            <a:br>
              <a:rPr lang="en-US" sz="2400" dirty="0"/>
            </a:br>
            <a:r>
              <a:rPr lang="en-US" sz="2400" dirty="0"/>
              <a:t>of orca swimming in flood waters near Christchurch, </a:t>
            </a:r>
            <a:br>
              <a:rPr lang="en-US" sz="2400" dirty="0"/>
            </a:br>
            <a:r>
              <a:rPr lang="en-US" sz="2400" dirty="0"/>
              <a:t>New Zealand</a:t>
            </a:r>
          </a:p>
        </p:txBody>
      </p:sp>
      <p:sp>
        <p:nvSpPr>
          <p:cNvPr id="2" name="Rectangle: Rounded Corners 3">
            <a:extLst>
              <a:ext uri="{FF2B5EF4-FFF2-40B4-BE49-F238E27FC236}">
                <a16:creationId xmlns:a16="http://schemas.microsoft.com/office/drawing/2014/main" id="{D311BFB2-6C52-7C8C-8328-5D7B726F4C11}"/>
              </a:ext>
            </a:extLst>
          </p:cNvPr>
          <p:cNvSpPr/>
          <p:nvPr/>
        </p:nvSpPr>
        <p:spPr>
          <a:xfrm>
            <a:off x="6850200" y="2297693"/>
            <a:ext cx="2375506" cy="1517755"/>
          </a:xfrm>
          <a:prstGeom prst="roundRect">
            <a:avLst>
              <a:gd name="adj" fmla="val 8837"/>
            </a:avLst>
          </a:prstGeom>
          <a:noFill/>
          <a:ln w="57150">
            <a:solidFill>
              <a:srgbClr val="FAC81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 name="Straight Arrow Connector 2">
            <a:extLst>
              <a:ext uri="{FF2B5EF4-FFF2-40B4-BE49-F238E27FC236}">
                <a16:creationId xmlns:a16="http://schemas.microsoft.com/office/drawing/2014/main" id="{3D456FC4-D1AC-CF6F-A2B3-0F21D58EF6E4}"/>
              </a:ext>
            </a:extLst>
          </p:cNvPr>
          <p:cNvCxnSpPr>
            <a:cxnSpLocks/>
          </p:cNvCxnSpPr>
          <p:nvPr/>
        </p:nvCxnSpPr>
        <p:spPr>
          <a:xfrm flipH="1">
            <a:off x="4684784" y="3429000"/>
            <a:ext cx="3080792" cy="0"/>
          </a:xfrm>
          <a:prstGeom prst="straightConnector1">
            <a:avLst/>
          </a:prstGeom>
          <a:noFill/>
          <a:ln w="57150" cap="rnd">
            <a:solidFill>
              <a:srgbClr val="FAC812"/>
            </a:solidFill>
            <a:round/>
            <a:head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2016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D21D5-21D4-D88D-ADA5-101407B456A9}"/>
              </a:ext>
            </a:extLst>
          </p:cNvPr>
          <p:cNvSpPr>
            <a:spLocks noGrp="1"/>
          </p:cNvSpPr>
          <p:nvPr>
            <p:ph type="body" sz="quarter" idx="10"/>
          </p:nvPr>
        </p:nvSpPr>
        <p:spPr>
          <a:xfrm>
            <a:off x="436728" y="617974"/>
            <a:ext cx="4248056" cy="1401895"/>
          </a:xfrm>
        </p:spPr>
        <p:txBody>
          <a:bodyPr/>
          <a:lstStyle/>
          <a:p>
            <a:pPr algn="l"/>
            <a:r>
              <a:rPr lang="en-US" sz="3600" dirty="0"/>
              <a:t>Evaluating the credibility of images</a:t>
            </a:r>
          </a:p>
        </p:txBody>
      </p:sp>
      <p:pic>
        <p:nvPicPr>
          <p:cNvPr id="15" name="Picture 14" descr="Background pattern&#10;&#10;Description automatically generated">
            <a:extLst>
              <a:ext uri="{FF2B5EF4-FFF2-40B4-BE49-F238E27FC236}">
                <a16:creationId xmlns:a16="http://schemas.microsoft.com/office/drawing/2014/main" id="{0700711D-885A-D775-D217-B35DEC8F83E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317500" y="4201895"/>
            <a:ext cx="11600392" cy="2157340"/>
          </a:xfrm>
          <a:prstGeom prst="rect">
            <a:avLst/>
          </a:prstGeom>
          <a:solidFill>
            <a:srgbClr val="FAC812"/>
          </a:solidFill>
        </p:spPr>
      </p:pic>
      <p:pic>
        <p:nvPicPr>
          <p:cNvPr id="5" name="Picture 2" descr="https://i.amz.mshcdn.com/qcq7cnJ1eJKhQfvcvpX3fOsS5tk=/fit-in/1200x9600/http%3A%2F%2Fmashable.com%2Fwp-content%2Fuploads%2F2012%2F10%2FBogusSoldierShot.jpg">
            <a:extLst>
              <a:ext uri="{FF2B5EF4-FFF2-40B4-BE49-F238E27FC236}">
                <a16:creationId xmlns:a16="http://schemas.microsoft.com/office/drawing/2014/main" id="{58F887F5-F112-52DE-D6ED-1D93F6813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326" y="624214"/>
            <a:ext cx="5298343" cy="4936290"/>
          </a:xfrm>
          <a:prstGeom prst="rect">
            <a:avLst/>
          </a:prstGeom>
          <a:ln w="57150">
            <a:solidFill>
              <a:schemeClr val="accent2"/>
            </a:solidFill>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47710E1-1261-D4B2-D85C-6881ECB7D7FF}"/>
              </a:ext>
            </a:extLst>
          </p:cNvPr>
          <p:cNvSpPr/>
          <p:nvPr/>
        </p:nvSpPr>
        <p:spPr>
          <a:xfrm>
            <a:off x="651604" y="3115565"/>
            <a:ext cx="4991399" cy="2984984"/>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000" dirty="0"/>
          </a:p>
        </p:txBody>
      </p:sp>
      <p:sp>
        <p:nvSpPr>
          <p:cNvPr id="18" name="Rectangle 17">
            <a:extLst>
              <a:ext uri="{FF2B5EF4-FFF2-40B4-BE49-F238E27FC236}">
                <a16:creationId xmlns:a16="http://schemas.microsoft.com/office/drawing/2014/main" id="{1261B3F2-6A00-76F7-B421-5E13EB4A5EED}"/>
              </a:ext>
            </a:extLst>
          </p:cNvPr>
          <p:cNvSpPr/>
          <p:nvPr/>
        </p:nvSpPr>
        <p:spPr>
          <a:xfrm>
            <a:off x="436728" y="2981496"/>
            <a:ext cx="4878104" cy="2872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image was circulated on social media and in news stories as being taken during Hurricane Sandy, but the photo was actually taken during a different rain storm.</a:t>
            </a:r>
          </a:p>
        </p:txBody>
      </p:sp>
      <p:sp>
        <p:nvSpPr>
          <p:cNvPr id="8" name="Text Placeholder 3">
            <a:extLst>
              <a:ext uri="{FF2B5EF4-FFF2-40B4-BE49-F238E27FC236}">
                <a16:creationId xmlns:a16="http://schemas.microsoft.com/office/drawing/2014/main" id="{C6C00E91-ED32-399B-6E56-833DC967811D}"/>
              </a:ext>
            </a:extLst>
          </p:cNvPr>
          <p:cNvSpPr txBox="1">
            <a:spLocks/>
          </p:cNvSpPr>
          <p:nvPr/>
        </p:nvSpPr>
        <p:spPr>
          <a:xfrm>
            <a:off x="436728" y="2153938"/>
            <a:ext cx="4878104" cy="70294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ct val="0"/>
              </a:spcBef>
              <a:buFont typeface="Arial" panose="020B0604020202020204" pitchFamily="34" charset="0"/>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Font typeface="Arial" panose="020B0604020202020204" pitchFamily="34" charset="0"/>
              <a:buNone/>
              <a:defRPr lang="en-US" sz="3600" b="0" kern="1200" dirty="0">
                <a:solidFill>
                  <a:schemeClr val="tx2"/>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dirty="0">
                <a:solidFill>
                  <a:schemeClr val="accent2"/>
                </a:solidFill>
              </a:rPr>
              <a:t>Tomb of the Unknown Soldier</a:t>
            </a:r>
          </a:p>
        </p:txBody>
      </p:sp>
    </p:spTree>
    <p:extLst>
      <p:ext uri="{BB962C8B-B14F-4D97-AF65-F5344CB8AC3E}">
        <p14:creationId xmlns:p14="http://schemas.microsoft.com/office/powerpoint/2010/main" val="147548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CD21D5-21D4-D88D-ADA5-101407B456A9}"/>
              </a:ext>
            </a:extLst>
          </p:cNvPr>
          <p:cNvSpPr>
            <a:spLocks noGrp="1"/>
          </p:cNvSpPr>
          <p:nvPr>
            <p:ph type="body" sz="quarter" idx="10"/>
          </p:nvPr>
        </p:nvSpPr>
        <p:spPr>
          <a:xfrm>
            <a:off x="436728" y="617974"/>
            <a:ext cx="4248056" cy="1401895"/>
          </a:xfrm>
        </p:spPr>
        <p:txBody>
          <a:bodyPr/>
          <a:lstStyle/>
          <a:p>
            <a:pPr algn="l"/>
            <a:r>
              <a:rPr lang="en-US" sz="3600" dirty="0"/>
              <a:t>Evaluating the credibility of images</a:t>
            </a:r>
          </a:p>
        </p:txBody>
      </p:sp>
      <p:pic>
        <p:nvPicPr>
          <p:cNvPr id="15" name="Picture 14" descr="Background pattern&#10;&#10;Description automatically generated">
            <a:extLst>
              <a:ext uri="{FF2B5EF4-FFF2-40B4-BE49-F238E27FC236}">
                <a16:creationId xmlns:a16="http://schemas.microsoft.com/office/drawing/2014/main" id="{0700711D-885A-D775-D217-B35DEC8F83E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317500" y="4201895"/>
            <a:ext cx="11600392" cy="2157340"/>
          </a:xfrm>
          <a:prstGeom prst="rect">
            <a:avLst/>
          </a:prstGeom>
          <a:solidFill>
            <a:srgbClr val="FAC812"/>
          </a:solidFill>
        </p:spPr>
      </p:pic>
      <p:sp>
        <p:nvSpPr>
          <p:cNvPr id="17" name="Rectangle 16">
            <a:extLst>
              <a:ext uri="{FF2B5EF4-FFF2-40B4-BE49-F238E27FC236}">
                <a16:creationId xmlns:a16="http://schemas.microsoft.com/office/drawing/2014/main" id="{747710E1-1261-D4B2-D85C-6881ECB7D7FF}"/>
              </a:ext>
            </a:extLst>
          </p:cNvPr>
          <p:cNvSpPr/>
          <p:nvPr/>
        </p:nvSpPr>
        <p:spPr>
          <a:xfrm>
            <a:off x="651604" y="2153938"/>
            <a:ext cx="4991399" cy="2984984"/>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000" dirty="0"/>
          </a:p>
        </p:txBody>
      </p:sp>
      <p:sp>
        <p:nvSpPr>
          <p:cNvPr id="18" name="Rectangle 17">
            <a:extLst>
              <a:ext uri="{FF2B5EF4-FFF2-40B4-BE49-F238E27FC236}">
                <a16:creationId xmlns:a16="http://schemas.microsoft.com/office/drawing/2014/main" id="{1261B3F2-6A00-76F7-B421-5E13EB4A5EED}"/>
              </a:ext>
            </a:extLst>
          </p:cNvPr>
          <p:cNvSpPr/>
          <p:nvPr/>
        </p:nvSpPr>
        <p:spPr>
          <a:xfrm>
            <a:off x="436728" y="2019869"/>
            <a:ext cx="4878104" cy="2872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 are doing a research paper on the effects of nuclear radiation, and you stumble upon this picture posted on a photo sharing site (</a:t>
            </a:r>
            <a:r>
              <a:rPr lang="en-US" sz="2400" dirty="0" err="1"/>
              <a:t>Imgur</a:t>
            </a:r>
            <a:r>
              <a:rPr lang="en-US" sz="2400" dirty="0"/>
              <a:t>).</a:t>
            </a:r>
          </a:p>
        </p:txBody>
      </p:sp>
      <p:pic>
        <p:nvPicPr>
          <p:cNvPr id="9" name="Picture 8">
            <a:extLst>
              <a:ext uri="{FF2B5EF4-FFF2-40B4-BE49-F238E27FC236}">
                <a16:creationId xmlns:a16="http://schemas.microsoft.com/office/drawing/2014/main" id="{0BB40865-717F-941B-95E8-984A29DF3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80" y="992067"/>
            <a:ext cx="5703912" cy="4146855"/>
          </a:xfrm>
          <a:prstGeom prst="rect">
            <a:avLst/>
          </a:prstGeom>
          <a:ln w="57150">
            <a:solidFill>
              <a:schemeClr val="accent2"/>
            </a:solidFill>
          </a:ln>
        </p:spPr>
      </p:pic>
      <p:sp>
        <p:nvSpPr>
          <p:cNvPr id="10" name="Text Placeholder 3">
            <a:extLst>
              <a:ext uri="{FF2B5EF4-FFF2-40B4-BE49-F238E27FC236}">
                <a16:creationId xmlns:a16="http://schemas.microsoft.com/office/drawing/2014/main" id="{F78A38C7-2575-B5CD-B186-782F6D5742B0}"/>
              </a:ext>
            </a:extLst>
          </p:cNvPr>
          <p:cNvSpPr txBox="1">
            <a:spLocks/>
          </p:cNvSpPr>
          <p:nvPr/>
        </p:nvSpPr>
        <p:spPr>
          <a:xfrm>
            <a:off x="707062" y="5280565"/>
            <a:ext cx="8065202" cy="70294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ct val="0"/>
              </a:spcBef>
              <a:buFont typeface="Arial" panose="020B0604020202020204" pitchFamily="34" charset="0"/>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Font typeface="Arial" panose="020B0604020202020204" pitchFamily="34" charset="0"/>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Font typeface="Arial" panose="020B0604020202020204" pitchFamily="34" charset="0"/>
              <a:buNone/>
              <a:defRPr lang="en-US" sz="3600" b="0" kern="1200" dirty="0">
                <a:solidFill>
                  <a:schemeClr val="tx2"/>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How could you find out whether this image is making </a:t>
            </a:r>
            <a:br>
              <a:rPr lang="en-US" sz="2400" dirty="0"/>
            </a:br>
            <a:r>
              <a:rPr lang="en-US" sz="2400" dirty="0"/>
              <a:t>a true or false claim?</a:t>
            </a:r>
          </a:p>
        </p:txBody>
      </p:sp>
    </p:spTree>
    <p:extLst>
      <p:ext uri="{BB962C8B-B14F-4D97-AF65-F5344CB8AC3E}">
        <p14:creationId xmlns:p14="http://schemas.microsoft.com/office/powerpoint/2010/main" val="406894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E04B-A576-1DF8-68F3-E2D20DD557F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F6DC47-4C7A-C66B-1D1C-936002F2503C}"/>
              </a:ext>
            </a:extLst>
          </p:cNvPr>
          <p:cNvSpPr/>
          <p:nvPr/>
        </p:nvSpPr>
        <p:spPr>
          <a:xfrm>
            <a:off x="318052" y="288236"/>
            <a:ext cx="11520162"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B5BB7E84-245F-CBB9-BE1F-511B4EEAF0E0}"/>
              </a:ext>
            </a:extLst>
          </p:cNvPr>
          <p:cNvSpPr/>
          <p:nvPr/>
        </p:nvSpPr>
        <p:spPr>
          <a:xfrm rot="5400000">
            <a:off x="3931381" y="-1622864"/>
            <a:ext cx="329784" cy="7556444"/>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Content Placeholder 2">
            <a:extLst>
              <a:ext uri="{FF2B5EF4-FFF2-40B4-BE49-F238E27FC236}">
                <a16:creationId xmlns:a16="http://schemas.microsoft.com/office/drawing/2014/main" id="{5F428F50-54BC-C745-66E5-D01A9E23AF52}"/>
              </a:ext>
            </a:extLst>
          </p:cNvPr>
          <p:cNvSpPr txBox="1">
            <a:spLocks/>
          </p:cNvSpPr>
          <p:nvPr/>
        </p:nvSpPr>
        <p:spPr>
          <a:xfrm>
            <a:off x="705679" y="2588811"/>
            <a:ext cx="10940797" cy="366916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Creative works produced with the assistance of artificial intelligence (AI) algorithms, using machine learning and deep learning techniques to analyze patterns and generate new visual, audio or textual content.</a:t>
            </a:r>
          </a:p>
          <a:p>
            <a:pPr algn="l"/>
            <a:r>
              <a:rPr lang="en-US" sz="2800" dirty="0"/>
              <a:t>“Deepfake” refers to the more malicious use of deep learning algorithms to create highly realistic fake audio, video or images, often portraying individuals saying or doing things they never did.</a:t>
            </a:r>
            <a:endParaRPr lang="en-US" dirty="0"/>
          </a:p>
        </p:txBody>
      </p:sp>
      <p:pic>
        <p:nvPicPr>
          <p:cNvPr id="2" name="Picture 1" descr="Background pattern&#10;&#10;Description automatically generated">
            <a:extLst>
              <a:ext uri="{FF2B5EF4-FFF2-40B4-BE49-F238E27FC236}">
                <a16:creationId xmlns:a16="http://schemas.microsoft.com/office/drawing/2014/main" id="{75DAA86D-CB42-F73D-510B-4AB5801F58BD}"/>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t="72703"/>
          <a:stretch/>
        </p:blipFill>
        <p:spPr>
          <a:xfrm>
            <a:off x="270933" y="374962"/>
            <a:ext cx="11600392" cy="1781154"/>
          </a:xfrm>
          <a:prstGeom prst="rect">
            <a:avLst/>
          </a:prstGeom>
        </p:spPr>
      </p:pic>
      <p:sp>
        <p:nvSpPr>
          <p:cNvPr id="11" name="Title 1">
            <a:extLst>
              <a:ext uri="{FF2B5EF4-FFF2-40B4-BE49-F238E27FC236}">
                <a16:creationId xmlns:a16="http://schemas.microsoft.com/office/drawing/2014/main" id="{8A4D363A-CFCC-B6FE-AACF-EE107635ED78}"/>
              </a:ext>
            </a:extLst>
          </p:cNvPr>
          <p:cNvSpPr txBox="1">
            <a:spLocks/>
          </p:cNvSpPr>
          <p:nvPr/>
        </p:nvSpPr>
        <p:spPr>
          <a:xfrm>
            <a:off x="705679" y="600020"/>
            <a:ext cx="9254750"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AI-Generated Art</a:t>
            </a:r>
          </a:p>
        </p:txBody>
      </p:sp>
      <p:sp>
        <p:nvSpPr>
          <p:cNvPr id="3" name="Rectangle 2">
            <a:extLst>
              <a:ext uri="{FF2B5EF4-FFF2-40B4-BE49-F238E27FC236}">
                <a16:creationId xmlns:a16="http://schemas.microsoft.com/office/drawing/2014/main" id="{486BE78E-4BDA-27D3-C74F-75DE59EBDE9C}"/>
              </a:ext>
            </a:extLst>
          </p:cNvPr>
          <p:cNvSpPr/>
          <p:nvPr/>
        </p:nvSpPr>
        <p:spPr>
          <a:xfrm rot="5400000">
            <a:off x="9130963" y="-387001"/>
            <a:ext cx="329784" cy="5084718"/>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1029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2122819"/>
            <a:ext cx="4166124"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4800" dirty="0">
                <a:solidFill>
                  <a:schemeClr val="bg1"/>
                </a:solidFill>
              </a:rPr>
              <a:t>How to Spot AI-Generated Images</a:t>
            </a:r>
            <a:br>
              <a:rPr lang="en-US" sz="4800" dirty="0">
                <a:solidFill>
                  <a:schemeClr val="bg1"/>
                </a:solidFill>
              </a:rPr>
            </a:br>
            <a:endParaRPr lang="en-US" sz="4800" dirty="0">
              <a:solidFill>
                <a:schemeClr val="bg1"/>
              </a:solidFill>
            </a:endParaRP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589333" y="581498"/>
            <a:ext cx="6040803" cy="560909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dirty="0"/>
              <a:t>Zoom in. Look for stray pixels, odd outlines, blurry faces and misplaced shapes. </a:t>
            </a:r>
          </a:p>
          <a:p>
            <a:pPr marL="514350" indent="-514350" algn="l">
              <a:buFont typeface="+mj-lt"/>
              <a:buAutoNum type="arabicPeriod"/>
            </a:pPr>
            <a:r>
              <a:rPr lang="en-US" dirty="0"/>
              <a:t>Look for inconsistencies, such as earrings that don’t match or extra fingers or teeth!</a:t>
            </a:r>
          </a:p>
          <a:p>
            <a:pPr marL="514350" indent="-514350" algn="l">
              <a:buFont typeface="+mj-lt"/>
              <a:buAutoNum type="arabicPeriod"/>
            </a:pPr>
            <a:r>
              <a:rPr lang="en-US" dirty="0"/>
              <a:t>Scan the background. (It’s often blurry.) Do signs, text, objects, or topographical features seem distorted?</a:t>
            </a:r>
          </a:p>
          <a:p>
            <a:pPr marL="514350" indent="-514350" algn="l">
              <a:buFont typeface="+mj-lt"/>
              <a:buAutoNum type="arabicPeriod"/>
            </a:pPr>
            <a:r>
              <a:rPr lang="en-US" dirty="0"/>
              <a:t>Ask yourself, “Is this image too perfect to be real?” Many AI-generated images are overly glossy or artistic-looking.</a:t>
            </a:r>
          </a:p>
        </p:txBody>
      </p:sp>
    </p:spTree>
    <p:extLst>
      <p:ext uri="{BB962C8B-B14F-4D97-AF65-F5344CB8AC3E}">
        <p14:creationId xmlns:p14="http://schemas.microsoft.com/office/powerpoint/2010/main" val="282037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2122819"/>
            <a:ext cx="4166124"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4800" dirty="0">
                <a:solidFill>
                  <a:schemeClr val="bg1"/>
                </a:solidFill>
              </a:rPr>
              <a:t>How to Spot AI-Generated Images</a:t>
            </a:r>
            <a:br>
              <a:rPr lang="en-US" sz="4800" dirty="0"/>
            </a:br>
            <a:endParaRPr lang="en-US" sz="4800" dirty="0">
              <a:solidFill>
                <a:schemeClr val="bg1"/>
              </a:solidFill>
            </a:endParaRP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589333" y="581498"/>
            <a:ext cx="6040803" cy="560909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US" dirty="0"/>
              <a:t>6. Use the SIFT approach.</a:t>
            </a:r>
          </a:p>
          <a:p>
            <a:pPr lvl="1" algn="l">
              <a:buFont typeface="Arial" panose="020B0604020202020204" pitchFamily="34" charset="0"/>
              <a:buChar char="•"/>
            </a:pPr>
            <a:r>
              <a:rPr lang="en-US" sz="2800" b="1" dirty="0"/>
              <a:t>S</a:t>
            </a:r>
            <a:r>
              <a:rPr lang="en-US" sz="2800" dirty="0"/>
              <a:t>top.</a:t>
            </a:r>
          </a:p>
          <a:p>
            <a:pPr lvl="1" algn="l">
              <a:buFont typeface="Arial" panose="020B0604020202020204" pitchFamily="34" charset="0"/>
              <a:buChar char="•"/>
            </a:pPr>
            <a:r>
              <a:rPr lang="en-US" sz="2800" b="1" dirty="0"/>
              <a:t>I</a:t>
            </a:r>
            <a:r>
              <a:rPr lang="en-US" sz="2800" dirty="0"/>
              <a:t>nvestigate the source.</a:t>
            </a:r>
          </a:p>
          <a:p>
            <a:pPr lvl="1" algn="l">
              <a:buFont typeface="Arial" panose="020B0604020202020204" pitchFamily="34" charset="0"/>
              <a:buChar char="•"/>
            </a:pPr>
            <a:r>
              <a:rPr lang="en-US" sz="2800" b="1" dirty="0"/>
              <a:t>F</a:t>
            </a:r>
            <a:r>
              <a:rPr lang="en-US" sz="2800" dirty="0"/>
              <a:t>ind better coverage.</a:t>
            </a:r>
          </a:p>
          <a:p>
            <a:pPr lvl="1" algn="l">
              <a:buFont typeface="Arial" panose="020B0604020202020204" pitchFamily="34" charset="0"/>
              <a:buChar char="•"/>
            </a:pPr>
            <a:r>
              <a:rPr lang="en-US" sz="2800" b="1" dirty="0"/>
              <a:t>T</a:t>
            </a:r>
            <a:r>
              <a:rPr lang="en-US" sz="2800" dirty="0"/>
              <a:t>race the original context.</a:t>
            </a:r>
          </a:p>
          <a:p>
            <a:pPr marL="0" indent="0" algn="l">
              <a:buNone/>
            </a:pPr>
            <a:r>
              <a:rPr lang="en-US" dirty="0"/>
              <a:t>7. Conduct a reverse image search.</a:t>
            </a:r>
          </a:p>
          <a:p>
            <a:pPr marL="0" indent="0" algn="l">
              <a:buNone/>
            </a:pPr>
            <a:r>
              <a:rPr lang="en-US" sz="2400" dirty="0"/>
              <a:t>This site can also help you determine whether an image has been generated by AI or a human, but keep in mind these tools are not always reliable: </a:t>
            </a:r>
            <a:r>
              <a:rPr lang="en-US" sz="2400" b="1" dirty="0">
                <a:solidFill>
                  <a:schemeClr val="accent2"/>
                </a:solidFill>
                <a:hlinkClick r:id="rId6">
                  <a:extLst>
                    <a:ext uri="{A12FA001-AC4F-418D-AE19-62706E023703}">
                      <ahyp:hlinkClr xmlns:ahyp="http://schemas.microsoft.com/office/drawing/2018/hyperlinkcolor" val="tx"/>
                    </a:ext>
                  </a:extLst>
                </a:hlinkClick>
              </a:rPr>
              <a:t>https://www.aiornot.com/</a:t>
            </a:r>
            <a:r>
              <a:rPr lang="en-US" sz="2400" b="1" dirty="0">
                <a:solidFill>
                  <a:schemeClr val="accent2"/>
                </a:solidFill>
              </a:rPr>
              <a:t> </a:t>
            </a:r>
          </a:p>
        </p:txBody>
      </p:sp>
    </p:spTree>
    <p:extLst>
      <p:ext uri="{BB962C8B-B14F-4D97-AF65-F5344CB8AC3E}">
        <p14:creationId xmlns:p14="http://schemas.microsoft.com/office/powerpoint/2010/main" val="41998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620C-7A45-B965-6DCE-0A490CDFA49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5F033C-2FC9-75CE-676C-4A67AFFE518B}"/>
              </a:ext>
            </a:extLst>
          </p:cNvPr>
          <p:cNvSpPr>
            <a:spLocks noGrp="1"/>
          </p:cNvSpPr>
          <p:nvPr>
            <p:ph type="body" sz="quarter" idx="10"/>
          </p:nvPr>
        </p:nvSpPr>
        <p:spPr>
          <a:xfrm>
            <a:off x="436727" y="617974"/>
            <a:ext cx="5206275" cy="1401895"/>
          </a:xfrm>
        </p:spPr>
        <p:txBody>
          <a:bodyPr/>
          <a:lstStyle/>
          <a:p>
            <a:pPr algn="l"/>
            <a:r>
              <a:rPr lang="en-US" sz="3600" dirty="0"/>
              <a:t>Images Generated by Artificial Intelligence</a:t>
            </a:r>
          </a:p>
        </p:txBody>
      </p:sp>
      <p:pic>
        <p:nvPicPr>
          <p:cNvPr id="15" name="Picture 14" descr="Background pattern&#10;&#10;Description automatically generated">
            <a:extLst>
              <a:ext uri="{FF2B5EF4-FFF2-40B4-BE49-F238E27FC236}">
                <a16:creationId xmlns:a16="http://schemas.microsoft.com/office/drawing/2014/main" id="{D0E60238-0CC0-5E58-C7E1-56416048394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317500" y="4201895"/>
            <a:ext cx="11600392" cy="2157340"/>
          </a:xfrm>
          <a:prstGeom prst="rect">
            <a:avLst/>
          </a:prstGeom>
          <a:solidFill>
            <a:srgbClr val="FAC812"/>
          </a:solidFill>
        </p:spPr>
      </p:pic>
      <p:sp>
        <p:nvSpPr>
          <p:cNvPr id="17" name="Rectangle 16">
            <a:extLst>
              <a:ext uri="{FF2B5EF4-FFF2-40B4-BE49-F238E27FC236}">
                <a16:creationId xmlns:a16="http://schemas.microsoft.com/office/drawing/2014/main" id="{E98B144D-03AE-F971-D519-50F609A77192}"/>
              </a:ext>
            </a:extLst>
          </p:cNvPr>
          <p:cNvSpPr/>
          <p:nvPr/>
        </p:nvSpPr>
        <p:spPr>
          <a:xfrm>
            <a:off x="651604" y="2153938"/>
            <a:ext cx="4991399" cy="2984984"/>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000" dirty="0"/>
          </a:p>
        </p:txBody>
      </p:sp>
      <p:sp>
        <p:nvSpPr>
          <p:cNvPr id="18" name="Rectangle 17">
            <a:extLst>
              <a:ext uri="{FF2B5EF4-FFF2-40B4-BE49-F238E27FC236}">
                <a16:creationId xmlns:a16="http://schemas.microsoft.com/office/drawing/2014/main" id="{0080A84B-CAEE-90F7-9E38-474225D62448}"/>
              </a:ext>
            </a:extLst>
          </p:cNvPr>
          <p:cNvSpPr/>
          <p:nvPr/>
        </p:nvSpPr>
        <p:spPr>
          <a:xfrm>
            <a:off x="436728" y="2019869"/>
            <a:ext cx="4878104" cy="2872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AI-generated images of Trump’s arrest in NYC and a shouting Melania. These images were widely shared in March 2023 before Trump’s actual arrest.</a:t>
            </a:r>
          </a:p>
          <a:p>
            <a:pPr algn="ctr"/>
            <a:r>
              <a:rPr lang="en-US" sz="2400" dirty="0"/>
              <a:t>Anything look weird to you?</a:t>
            </a:r>
          </a:p>
        </p:txBody>
      </p:sp>
      <p:pic>
        <p:nvPicPr>
          <p:cNvPr id="2" name="Picture 2" descr="Donald Trump, Vladimir Putin fake AI images flood the internet">
            <a:extLst>
              <a:ext uri="{FF2B5EF4-FFF2-40B4-BE49-F238E27FC236}">
                <a16:creationId xmlns:a16="http://schemas.microsoft.com/office/drawing/2014/main" id="{B42369F5-94BF-EAD6-2C9B-FDB05085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170" y="498765"/>
            <a:ext cx="4462826" cy="2977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eepfakes of Donald Trump 'arrest' spread on social media">
            <a:extLst>
              <a:ext uri="{FF2B5EF4-FFF2-40B4-BE49-F238E27FC236}">
                <a16:creationId xmlns:a16="http://schemas.microsoft.com/office/drawing/2014/main" id="{77275F67-BB5D-F68E-4DEC-BBBE9799E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294" y="3525044"/>
            <a:ext cx="2735163" cy="273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61DB-82ED-B7E0-138F-551E938D195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4C473D-70D8-0C1E-2E71-A272B4EEA384}"/>
              </a:ext>
            </a:extLst>
          </p:cNvPr>
          <p:cNvSpPr>
            <a:spLocks noGrp="1"/>
          </p:cNvSpPr>
          <p:nvPr>
            <p:ph type="body" sz="quarter" idx="10"/>
          </p:nvPr>
        </p:nvSpPr>
        <p:spPr>
          <a:xfrm>
            <a:off x="436727" y="617974"/>
            <a:ext cx="5206275" cy="1401895"/>
          </a:xfrm>
        </p:spPr>
        <p:txBody>
          <a:bodyPr/>
          <a:lstStyle/>
          <a:p>
            <a:pPr algn="l"/>
            <a:r>
              <a:rPr lang="en-US" sz="3600" dirty="0"/>
              <a:t>Images Generated by Artificial Intelligence</a:t>
            </a:r>
          </a:p>
        </p:txBody>
      </p:sp>
      <p:pic>
        <p:nvPicPr>
          <p:cNvPr id="15" name="Picture 14" descr="Background pattern&#10;&#10;Description automatically generated">
            <a:extLst>
              <a:ext uri="{FF2B5EF4-FFF2-40B4-BE49-F238E27FC236}">
                <a16:creationId xmlns:a16="http://schemas.microsoft.com/office/drawing/2014/main" id="{3829B1E3-048F-9E2A-3303-429AD6A94DE3}"/>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317500" y="4201895"/>
            <a:ext cx="11600392" cy="2157340"/>
          </a:xfrm>
          <a:prstGeom prst="rect">
            <a:avLst/>
          </a:prstGeom>
          <a:solidFill>
            <a:srgbClr val="FAC812"/>
          </a:solidFill>
        </p:spPr>
      </p:pic>
      <p:sp>
        <p:nvSpPr>
          <p:cNvPr id="17" name="Rectangle 16">
            <a:extLst>
              <a:ext uri="{FF2B5EF4-FFF2-40B4-BE49-F238E27FC236}">
                <a16:creationId xmlns:a16="http://schemas.microsoft.com/office/drawing/2014/main" id="{AF15580B-1091-9B4D-7EE7-07BF5CC665C2}"/>
              </a:ext>
            </a:extLst>
          </p:cNvPr>
          <p:cNvSpPr/>
          <p:nvPr/>
        </p:nvSpPr>
        <p:spPr>
          <a:xfrm>
            <a:off x="651604" y="2153938"/>
            <a:ext cx="4991399" cy="2984984"/>
          </a:xfrm>
          <a:prstGeom prst="rect">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000" dirty="0"/>
          </a:p>
        </p:txBody>
      </p:sp>
      <p:sp>
        <p:nvSpPr>
          <p:cNvPr id="18" name="Rectangle 17">
            <a:extLst>
              <a:ext uri="{FF2B5EF4-FFF2-40B4-BE49-F238E27FC236}">
                <a16:creationId xmlns:a16="http://schemas.microsoft.com/office/drawing/2014/main" id="{F3DCD103-BF2D-B927-F710-8373CF8FBC89}"/>
              </a:ext>
            </a:extLst>
          </p:cNvPr>
          <p:cNvSpPr/>
          <p:nvPr/>
        </p:nvSpPr>
        <p:spPr>
          <a:xfrm>
            <a:off x="436728" y="2019869"/>
            <a:ext cx="4878104" cy="2872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AI-generated image of Pope Francis in a white Balenciaga puffer coat.</a:t>
            </a:r>
          </a:p>
          <a:p>
            <a:pPr algn="ctr"/>
            <a:endParaRPr lang="en-US" sz="2400" dirty="0"/>
          </a:p>
          <a:p>
            <a:pPr algn="ctr"/>
            <a:r>
              <a:rPr lang="en-US" sz="2400" dirty="0"/>
              <a:t>What are the giveaways that this image is a fake?</a:t>
            </a:r>
          </a:p>
        </p:txBody>
      </p:sp>
      <p:pic>
        <p:nvPicPr>
          <p:cNvPr id="5" name="Picture 6">
            <a:extLst>
              <a:ext uri="{FF2B5EF4-FFF2-40B4-BE49-F238E27FC236}">
                <a16:creationId xmlns:a16="http://schemas.microsoft.com/office/drawing/2014/main" id="{5E59019E-DD97-48A9-BC94-4CDDFBF03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171" y="347503"/>
            <a:ext cx="4663226" cy="582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6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61DB-82ED-B7E0-138F-551E938D195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4C473D-70D8-0C1E-2E71-A272B4EEA384}"/>
              </a:ext>
            </a:extLst>
          </p:cNvPr>
          <p:cNvSpPr>
            <a:spLocks noGrp="1"/>
          </p:cNvSpPr>
          <p:nvPr>
            <p:ph type="body" sz="quarter" idx="10"/>
          </p:nvPr>
        </p:nvSpPr>
        <p:spPr>
          <a:xfrm>
            <a:off x="436728" y="1169584"/>
            <a:ext cx="4364117" cy="3032311"/>
          </a:xfrm>
        </p:spPr>
        <p:txBody>
          <a:bodyPr/>
          <a:lstStyle/>
          <a:p>
            <a:pPr algn="l"/>
            <a:r>
              <a:rPr lang="en-US" sz="3600" dirty="0"/>
              <a:t>How to Spot AI-Generated Images and Deepfakes</a:t>
            </a:r>
            <a:br>
              <a:rPr lang="en-US" sz="3600" dirty="0"/>
            </a:br>
            <a:endParaRPr lang="en-US" sz="3600" dirty="0"/>
          </a:p>
        </p:txBody>
      </p:sp>
      <p:pic>
        <p:nvPicPr>
          <p:cNvPr id="15" name="Picture 14" descr="Background pattern&#10;&#10;Description automatically generated">
            <a:extLst>
              <a:ext uri="{FF2B5EF4-FFF2-40B4-BE49-F238E27FC236}">
                <a16:creationId xmlns:a16="http://schemas.microsoft.com/office/drawing/2014/main" id="{3829B1E3-048F-9E2A-3303-429AD6A94DE3}"/>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t="66937"/>
          <a:stretch/>
        </p:blipFill>
        <p:spPr>
          <a:xfrm>
            <a:off x="0" y="4201895"/>
            <a:ext cx="11600392" cy="2157340"/>
          </a:xfrm>
          <a:prstGeom prst="rect">
            <a:avLst/>
          </a:prstGeom>
          <a:solidFill>
            <a:srgbClr val="FAC812"/>
          </a:solidFill>
        </p:spPr>
      </p:pic>
      <p:sp>
        <p:nvSpPr>
          <p:cNvPr id="8" name="Rounded Rectangle 7">
            <a:hlinkClick r:id="rId3"/>
            <a:extLst>
              <a:ext uri="{FF2B5EF4-FFF2-40B4-BE49-F238E27FC236}">
                <a16:creationId xmlns:a16="http://schemas.microsoft.com/office/drawing/2014/main" id="{56FC6D44-5F47-C37C-81C0-6FD2FA91CBD3}"/>
              </a:ext>
            </a:extLst>
          </p:cNvPr>
          <p:cNvSpPr/>
          <p:nvPr/>
        </p:nvSpPr>
        <p:spPr>
          <a:xfrm>
            <a:off x="7391156" y="-1"/>
            <a:ext cx="4907148" cy="635923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Test yourself. </a:t>
            </a:r>
            <a:br>
              <a:rPr lang="en-US" sz="3600" dirty="0"/>
            </a:br>
            <a:r>
              <a:rPr lang="en-US" sz="3600" b="1" u="sng" dirty="0">
                <a:solidFill>
                  <a:schemeClr val="bg1"/>
                </a:solidFill>
                <a:hlinkClick r:id="rId3">
                  <a:extLst>
                    <a:ext uri="{A12FA001-AC4F-418D-AE19-62706E023703}">
                      <ahyp:hlinkClr xmlns:ahyp="http://schemas.microsoft.com/office/drawing/2018/hyperlinkcolor" val="tx"/>
                    </a:ext>
                  </a:extLst>
                </a:hlinkClick>
              </a:rPr>
              <a:t>Take the quiz!</a:t>
            </a:r>
            <a:endParaRPr lang="en-US" sz="3600" b="1" u="sng" dirty="0">
              <a:solidFill>
                <a:schemeClr val="bg1"/>
              </a:solidFill>
            </a:endParaRPr>
          </a:p>
          <a:p>
            <a:pPr algn="ctr"/>
            <a:endParaRPr lang="en-US" sz="1400" dirty="0"/>
          </a:p>
        </p:txBody>
      </p:sp>
      <p:pic>
        <p:nvPicPr>
          <p:cNvPr id="10" name="Picture 9">
            <a:extLst>
              <a:ext uri="{FF2B5EF4-FFF2-40B4-BE49-F238E27FC236}">
                <a16:creationId xmlns:a16="http://schemas.microsoft.com/office/drawing/2014/main" id="{340B6411-3D30-E6DC-A348-DCEC656B5208}"/>
              </a:ext>
            </a:extLst>
          </p:cNvPr>
          <p:cNvPicPr>
            <a:picLocks noChangeAspect="1"/>
          </p:cNvPicPr>
          <p:nvPr/>
        </p:nvPicPr>
        <p:blipFill rotWithShape="1">
          <a:blip r:embed="rId4">
            <a:extLst>
              <a:ext uri="{28A0092B-C50C-407E-A947-70E740481C1C}">
                <a14:useLocalDpi xmlns:a14="http://schemas.microsoft.com/office/drawing/2010/main" val="0"/>
              </a:ext>
            </a:extLst>
          </a:blip>
          <a:srcRect l="3056" r="66232"/>
          <a:stretch/>
        </p:blipFill>
        <p:spPr>
          <a:xfrm>
            <a:off x="5107577" y="1253370"/>
            <a:ext cx="3082834" cy="5639474"/>
          </a:xfrm>
          <a:prstGeom prst="rect">
            <a:avLst/>
          </a:prstGeom>
        </p:spPr>
      </p:pic>
    </p:spTree>
    <p:extLst>
      <p:ext uri="{BB962C8B-B14F-4D97-AF65-F5344CB8AC3E}">
        <p14:creationId xmlns:p14="http://schemas.microsoft.com/office/powerpoint/2010/main" val="347035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600020"/>
            <a:ext cx="3823143"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r>
              <a:rPr lang="en-US" dirty="0">
                <a:solidFill>
                  <a:schemeClr val="bg1"/>
                </a:solidFill>
              </a:rPr>
              <a:t>Learning </a:t>
            </a:r>
            <a:br>
              <a:rPr lang="en-US" dirty="0">
                <a:solidFill>
                  <a:schemeClr val="bg1"/>
                </a:solidFill>
              </a:rPr>
            </a:br>
            <a:r>
              <a:rPr lang="en-US" dirty="0">
                <a:solidFill>
                  <a:schemeClr val="bg1"/>
                </a:solidFill>
              </a:rPr>
              <a:t>Goals</a:t>
            </a: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455655" y="610069"/>
            <a:ext cx="6030666" cy="5304050"/>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1800"/>
              </a:spcBef>
              <a:buFont typeface="Arial" panose="020B0604020202020204" pitchFamily="34" charset="0"/>
              <a:buChar char="•"/>
            </a:pPr>
            <a:r>
              <a:rPr lang="en-US" sz="3200" b="1" dirty="0"/>
              <a:t>Understand</a:t>
            </a:r>
            <a:r>
              <a:rPr lang="en-US" sz="3200" dirty="0"/>
              <a:t> why it’s important to question the truthfulness of articles and images found on the web</a:t>
            </a:r>
          </a:p>
          <a:p>
            <a:pPr marL="457200" indent="-457200" algn="l">
              <a:spcBef>
                <a:spcPts val="1800"/>
              </a:spcBef>
              <a:buFont typeface="Arial" panose="020B0604020202020204" pitchFamily="34" charset="0"/>
              <a:buChar char="•"/>
            </a:pPr>
            <a:r>
              <a:rPr lang="en-US" sz="3200" b="1" dirty="0"/>
              <a:t>Define</a:t>
            </a:r>
            <a:r>
              <a:rPr lang="en-US" sz="3200" dirty="0"/>
              <a:t> confirmation bias and recognize how it impacts a </a:t>
            </a:r>
            <a:br>
              <a:rPr lang="en-US" sz="3200" dirty="0"/>
            </a:br>
            <a:r>
              <a:rPr lang="en-US" sz="3200" dirty="0"/>
              <a:t>person’s decision-making</a:t>
            </a:r>
          </a:p>
          <a:p>
            <a:pPr marL="457200" indent="-457200" algn="l">
              <a:spcBef>
                <a:spcPts val="1800"/>
              </a:spcBef>
              <a:buFont typeface="Arial" panose="020B0604020202020204" pitchFamily="34" charset="0"/>
              <a:buChar char="•"/>
            </a:pPr>
            <a:r>
              <a:rPr lang="en-US" sz="3200" b="1" dirty="0"/>
              <a:t>Develop</a:t>
            </a:r>
            <a:r>
              <a:rPr lang="en-US" sz="3200" dirty="0"/>
              <a:t> strategies for identifying “fake” news and images</a:t>
            </a:r>
          </a:p>
        </p:txBody>
      </p:sp>
    </p:spTree>
    <p:extLst>
      <p:ext uri="{BB962C8B-B14F-4D97-AF65-F5344CB8AC3E}">
        <p14:creationId xmlns:p14="http://schemas.microsoft.com/office/powerpoint/2010/main" val="268052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6"/>
            <a:ext cx="11520162"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rot="5400000">
            <a:off x="3931381" y="-1622864"/>
            <a:ext cx="329784" cy="7556444"/>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61864" y="2633376"/>
            <a:ext cx="4965479" cy="366916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Catchy headlines and/or images designed to grab your attention and encourage you to click through to an article or website that may contain questionable content. </a:t>
            </a:r>
          </a:p>
          <a:p>
            <a:pPr algn="l"/>
            <a:r>
              <a:rPr lang="en-US" dirty="0"/>
              <a:t>Sometimes clickbait is ad content disguised to look like a legitimate news article.</a:t>
            </a:r>
          </a:p>
        </p:txBody>
      </p:sp>
      <p:pic>
        <p:nvPicPr>
          <p:cNvPr id="2" name="Picture 1" descr="Background pattern&#10;&#10;Description automatically generated">
            <a:extLst>
              <a:ext uri="{FF2B5EF4-FFF2-40B4-BE49-F238E27FC236}">
                <a16:creationId xmlns:a16="http://schemas.microsoft.com/office/drawing/2014/main" id="{6C48307C-25F0-6486-0B27-9F10DBBA0402}"/>
              </a:ext>
            </a:extLst>
          </p:cNvPr>
          <p:cNvPicPr>
            <a:picLocks noChangeAspect="1"/>
          </p:cNvPicPr>
          <p:nvPr/>
        </p:nvPicPr>
        <p:blipFill rotWithShape="1">
          <a:blip r:embed="rId6">
            <a:alphaModFix amt="5000"/>
            <a:extLst>
              <a:ext uri="{28A0092B-C50C-407E-A947-70E740481C1C}">
                <a14:useLocalDpi xmlns:a14="http://schemas.microsoft.com/office/drawing/2010/main" val="0"/>
              </a:ext>
            </a:extLst>
          </a:blip>
          <a:srcRect t="72703"/>
          <a:stretch/>
        </p:blipFill>
        <p:spPr>
          <a:xfrm>
            <a:off x="270933" y="374962"/>
            <a:ext cx="11600392" cy="1781154"/>
          </a:xfrm>
          <a:prstGeom prst="rect">
            <a:avLst/>
          </a:prstGeom>
        </p:spPr>
      </p:pic>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600020"/>
            <a:ext cx="9254750"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Clickbait</a:t>
            </a:r>
          </a:p>
        </p:txBody>
      </p:sp>
      <p:sp>
        <p:nvSpPr>
          <p:cNvPr id="3" name="Rectangle 2">
            <a:extLst>
              <a:ext uri="{FF2B5EF4-FFF2-40B4-BE49-F238E27FC236}">
                <a16:creationId xmlns:a16="http://schemas.microsoft.com/office/drawing/2014/main" id="{7514D772-CEE0-EC10-9B7C-028CB168EB81}"/>
              </a:ext>
            </a:extLst>
          </p:cNvPr>
          <p:cNvSpPr/>
          <p:nvPr/>
        </p:nvSpPr>
        <p:spPr>
          <a:xfrm rot="5400000">
            <a:off x="9130963" y="-387001"/>
            <a:ext cx="329784" cy="5084718"/>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Picture 4" descr="Image result for click bait">
            <a:extLst>
              <a:ext uri="{FF2B5EF4-FFF2-40B4-BE49-F238E27FC236}">
                <a16:creationId xmlns:a16="http://schemas.microsoft.com/office/drawing/2014/main" id="{BE855C10-6DAA-3FE9-CB51-E54240791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579" y="2813222"/>
            <a:ext cx="5084718" cy="3089014"/>
          </a:xfrm>
          <a:prstGeom prst="rect">
            <a:avLst/>
          </a:prstGeom>
          <a:solidFill>
            <a:srgbClr val="FAC812"/>
          </a:solidFill>
          <a:ln w="57150">
            <a:solidFill>
              <a:srgbClr val="FAC812"/>
            </a:solidFill>
          </a:ln>
        </p:spPr>
      </p:pic>
    </p:spTree>
    <p:extLst>
      <p:ext uri="{BB962C8B-B14F-4D97-AF65-F5344CB8AC3E}">
        <p14:creationId xmlns:p14="http://schemas.microsoft.com/office/powerpoint/2010/main" val="165294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60C29-79A0-4755-A8EC-5BA1EFC91CA5}"/>
              </a:ext>
            </a:extLst>
          </p:cNvPr>
          <p:cNvSpPr>
            <a:spLocks noGrp="1"/>
          </p:cNvSpPr>
          <p:nvPr>
            <p:ph type="title"/>
          </p:nvPr>
        </p:nvSpPr>
        <p:spPr>
          <a:xfrm>
            <a:off x="838199" y="473336"/>
            <a:ext cx="10871579" cy="1023710"/>
          </a:xfrm>
        </p:spPr>
        <p:txBody>
          <a:bodyPr/>
          <a:lstStyle/>
          <a:p>
            <a:r>
              <a:rPr lang="en-US" sz="3600" dirty="0">
                <a:solidFill>
                  <a:schemeClr val="accent2"/>
                </a:solidFill>
              </a:rPr>
              <a:t>Legitimate News or Clickbait?</a:t>
            </a:r>
            <a:br>
              <a:rPr lang="en-US" sz="2400" dirty="0"/>
            </a:br>
            <a:r>
              <a:rPr lang="en-US" sz="2400" dirty="0">
                <a:solidFill>
                  <a:schemeClr val="tx2"/>
                </a:solidFill>
              </a:rPr>
              <a:t>Using the </a:t>
            </a:r>
            <a:r>
              <a:rPr lang="en-US" sz="2400" b="1" dirty="0">
                <a:solidFill>
                  <a:schemeClr val="tx2"/>
                </a:solidFill>
              </a:rPr>
              <a:t>SMART Board</a:t>
            </a:r>
            <a:r>
              <a:rPr lang="en-US" sz="2400" dirty="0">
                <a:solidFill>
                  <a:schemeClr val="tx2"/>
                </a:solidFill>
              </a:rPr>
              <a:t>, draw a line from the headline to News or Clickbait.</a:t>
            </a:r>
          </a:p>
        </p:txBody>
      </p:sp>
      <p:sp>
        <p:nvSpPr>
          <p:cNvPr id="8" name="Rectangle: Rounded Corners 7">
            <a:extLst>
              <a:ext uri="{FF2B5EF4-FFF2-40B4-BE49-F238E27FC236}">
                <a16:creationId xmlns:a16="http://schemas.microsoft.com/office/drawing/2014/main" id="{586A5627-200C-4BD7-A7BC-25B29B41B05A}"/>
              </a:ext>
            </a:extLst>
          </p:cNvPr>
          <p:cNvSpPr/>
          <p:nvPr/>
        </p:nvSpPr>
        <p:spPr>
          <a:xfrm>
            <a:off x="8847488" y="2459171"/>
            <a:ext cx="2714625" cy="1214437"/>
          </a:xfrm>
          <a:prstGeom prst="roundRect">
            <a:avLst>
              <a:gd name="adj" fmla="val 7632"/>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Rectangle: Rounded Corners 5">
            <a:extLst>
              <a:ext uri="{FF2B5EF4-FFF2-40B4-BE49-F238E27FC236}">
                <a16:creationId xmlns:a16="http://schemas.microsoft.com/office/drawing/2014/main" id="{0F59C679-242C-45FD-9FFA-1D716B0F049E}"/>
              </a:ext>
            </a:extLst>
          </p:cNvPr>
          <p:cNvSpPr/>
          <p:nvPr/>
        </p:nvSpPr>
        <p:spPr>
          <a:xfrm>
            <a:off x="8639175" y="2259306"/>
            <a:ext cx="2714625" cy="1214437"/>
          </a:xfrm>
          <a:prstGeom prst="roundRect">
            <a:avLst>
              <a:gd name="adj" fmla="val 7632"/>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latin typeface="+mj-lt"/>
              </a:rPr>
              <a:t>News</a:t>
            </a:r>
          </a:p>
        </p:txBody>
      </p:sp>
      <p:sp>
        <p:nvSpPr>
          <p:cNvPr id="9" name="Rectangle: Rounded Corners 8">
            <a:extLst>
              <a:ext uri="{FF2B5EF4-FFF2-40B4-BE49-F238E27FC236}">
                <a16:creationId xmlns:a16="http://schemas.microsoft.com/office/drawing/2014/main" id="{82EAB89A-41E3-4628-A869-CC0BAACE6616}"/>
              </a:ext>
            </a:extLst>
          </p:cNvPr>
          <p:cNvSpPr/>
          <p:nvPr/>
        </p:nvSpPr>
        <p:spPr>
          <a:xfrm>
            <a:off x="8847488" y="4345777"/>
            <a:ext cx="2714625" cy="1214437"/>
          </a:xfrm>
          <a:prstGeom prst="roundRect">
            <a:avLst>
              <a:gd name="adj" fmla="val 7632"/>
            </a:avLst>
          </a:prstGeom>
          <a:solidFill>
            <a:srgbClr val="3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Rectangle: Rounded Corners 9">
            <a:extLst>
              <a:ext uri="{FF2B5EF4-FFF2-40B4-BE49-F238E27FC236}">
                <a16:creationId xmlns:a16="http://schemas.microsoft.com/office/drawing/2014/main" id="{42922AFF-B2EF-4661-8225-9008BB0AB1D9}"/>
              </a:ext>
            </a:extLst>
          </p:cNvPr>
          <p:cNvSpPr/>
          <p:nvPr/>
        </p:nvSpPr>
        <p:spPr>
          <a:xfrm>
            <a:off x="8639175" y="4145912"/>
            <a:ext cx="2714625" cy="1214437"/>
          </a:xfrm>
          <a:prstGeom prst="roundRect">
            <a:avLst>
              <a:gd name="adj" fmla="val 76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mj-lt"/>
              </a:rPr>
              <a:t>Clickbait</a:t>
            </a:r>
          </a:p>
        </p:txBody>
      </p:sp>
      <p:sp>
        <p:nvSpPr>
          <p:cNvPr id="13" name="Rectangle: Rounded Corners 12">
            <a:extLst>
              <a:ext uri="{FF2B5EF4-FFF2-40B4-BE49-F238E27FC236}">
                <a16:creationId xmlns:a16="http://schemas.microsoft.com/office/drawing/2014/main" id="{8335FDD0-B357-416E-8D0A-F5E67A086868}"/>
              </a:ext>
            </a:extLst>
          </p:cNvPr>
          <p:cNvSpPr/>
          <p:nvPr/>
        </p:nvSpPr>
        <p:spPr>
          <a:xfrm>
            <a:off x="956641" y="1864400"/>
            <a:ext cx="5404104" cy="1005840"/>
          </a:xfrm>
          <a:prstGeom prst="roundRect">
            <a:avLst>
              <a:gd name="adj" fmla="val 7632"/>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12 Unusual Ways Celebrities </a:t>
            </a:r>
            <a:br>
              <a:rPr lang="en-US" sz="2400" dirty="0">
                <a:solidFill>
                  <a:schemeClr val="tx2"/>
                </a:solidFill>
                <a:latin typeface="+mj-lt"/>
              </a:rPr>
            </a:br>
            <a:r>
              <a:rPr lang="en-US" sz="2400" dirty="0">
                <a:solidFill>
                  <a:schemeClr val="tx2"/>
                </a:solidFill>
                <a:latin typeface="+mj-lt"/>
              </a:rPr>
              <a:t>Hydrate Their Skin</a:t>
            </a:r>
          </a:p>
        </p:txBody>
      </p:sp>
      <p:sp>
        <p:nvSpPr>
          <p:cNvPr id="14" name="Rectangle: Rounded Corners 13">
            <a:extLst>
              <a:ext uri="{FF2B5EF4-FFF2-40B4-BE49-F238E27FC236}">
                <a16:creationId xmlns:a16="http://schemas.microsoft.com/office/drawing/2014/main" id="{A1280F1F-F8CB-4B85-B628-47F45ED0F86A}"/>
              </a:ext>
            </a:extLst>
          </p:cNvPr>
          <p:cNvSpPr/>
          <p:nvPr/>
        </p:nvSpPr>
        <p:spPr>
          <a:xfrm>
            <a:off x="956641" y="3066717"/>
            <a:ext cx="5404104" cy="1005840"/>
          </a:xfrm>
          <a:prstGeom prst="roundRect">
            <a:avLst>
              <a:gd name="adj" fmla="val 7632"/>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Avoid a Holiday Health Crisis</a:t>
            </a:r>
          </a:p>
        </p:txBody>
      </p:sp>
      <p:sp>
        <p:nvSpPr>
          <p:cNvPr id="15" name="Rectangle: Rounded Corners 14">
            <a:extLst>
              <a:ext uri="{FF2B5EF4-FFF2-40B4-BE49-F238E27FC236}">
                <a16:creationId xmlns:a16="http://schemas.microsoft.com/office/drawing/2014/main" id="{0984A16A-6089-4E4D-BB2D-0616D29DC231}"/>
              </a:ext>
            </a:extLst>
          </p:cNvPr>
          <p:cNvSpPr/>
          <p:nvPr/>
        </p:nvSpPr>
        <p:spPr>
          <a:xfrm>
            <a:off x="956641" y="4269034"/>
            <a:ext cx="5404104" cy="1005840"/>
          </a:xfrm>
          <a:prstGeom prst="roundRect">
            <a:avLst>
              <a:gd name="adj" fmla="val 7632"/>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The Economy Is Humming, but Businesses Aren't Borrowing</a:t>
            </a:r>
          </a:p>
        </p:txBody>
      </p:sp>
      <p:sp>
        <p:nvSpPr>
          <p:cNvPr id="16" name="Rectangle: Rounded Corners 15">
            <a:extLst>
              <a:ext uri="{FF2B5EF4-FFF2-40B4-BE49-F238E27FC236}">
                <a16:creationId xmlns:a16="http://schemas.microsoft.com/office/drawing/2014/main" id="{A40A9F81-44A5-4249-A3D5-21D2CE276FA6}"/>
              </a:ext>
            </a:extLst>
          </p:cNvPr>
          <p:cNvSpPr/>
          <p:nvPr/>
        </p:nvSpPr>
        <p:spPr>
          <a:xfrm>
            <a:off x="956641" y="5471351"/>
            <a:ext cx="5404104" cy="1005840"/>
          </a:xfrm>
          <a:prstGeom prst="roundRect">
            <a:avLst>
              <a:gd name="adj" fmla="val 7632"/>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World’s Oldest Woman Reveals the One Food She Eats Every Day</a:t>
            </a:r>
          </a:p>
        </p:txBody>
      </p:sp>
    </p:spTree>
    <p:extLst>
      <p:ext uri="{BB962C8B-B14F-4D97-AF65-F5344CB8AC3E}">
        <p14:creationId xmlns:p14="http://schemas.microsoft.com/office/powerpoint/2010/main" val="223181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6"/>
            <a:ext cx="11520162"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rot="5400000">
            <a:off x="3931381" y="-1622864"/>
            <a:ext cx="329784" cy="7556444"/>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pic>
        <p:nvPicPr>
          <p:cNvPr id="2" name="Picture 1" descr="Background pattern&#10;&#10;Description automatically generated">
            <a:extLst>
              <a:ext uri="{FF2B5EF4-FFF2-40B4-BE49-F238E27FC236}">
                <a16:creationId xmlns:a16="http://schemas.microsoft.com/office/drawing/2014/main" id="{6C48307C-25F0-6486-0B27-9F10DBBA0402}"/>
              </a:ext>
            </a:extLst>
          </p:cNvPr>
          <p:cNvPicPr>
            <a:picLocks noChangeAspect="1"/>
          </p:cNvPicPr>
          <p:nvPr/>
        </p:nvPicPr>
        <p:blipFill rotWithShape="1">
          <a:blip r:embed="rId6">
            <a:alphaModFix amt="5000"/>
            <a:extLst>
              <a:ext uri="{28A0092B-C50C-407E-A947-70E740481C1C}">
                <a14:useLocalDpi xmlns:a14="http://schemas.microsoft.com/office/drawing/2010/main" val="0"/>
              </a:ext>
            </a:extLst>
          </a:blip>
          <a:srcRect t="72703"/>
          <a:stretch/>
        </p:blipFill>
        <p:spPr>
          <a:xfrm>
            <a:off x="273556" y="512018"/>
            <a:ext cx="11600392" cy="1781154"/>
          </a:xfrm>
          <a:prstGeom prst="rect">
            <a:avLst/>
          </a:prstGeom>
        </p:spPr>
      </p:pic>
      <p:sp>
        <p:nvSpPr>
          <p:cNvPr id="11" name="Title 1">
            <a:extLst>
              <a:ext uri="{FF2B5EF4-FFF2-40B4-BE49-F238E27FC236}">
                <a16:creationId xmlns:a16="http://schemas.microsoft.com/office/drawing/2014/main" id="{44AE4706-3187-804A-8D6F-6002EB8A12C2}"/>
              </a:ext>
            </a:extLst>
          </p:cNvPr>
          <p:cNvSpPr txBox="1">
            <a:spLocks/>
          </p:cNvSpPr>
          <p:nvPr/>
        </p:nvSpPr>
        <p:spPr>
          <a:xfrm>
            <a:off x="705678" y="796666"/>
            <a:ext cx="10924457"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4000" dirty="0">
                <a:solidFill>
                  <a:schemeClr val="bg1"/>
                </a:solidFill>
              </a:rPr>
              <a:t>Tips for Recognizing “Fake” News and Images</a:t>
            </a:r>
          </a:p>
        </p:txBody>
      </p:sp>
      <p:sp>
        <p:nvSpPr>
          <p:cNvPr id="3" name="Rectangle 2">
            <a:extLst>
              <a:ext uri="{FF2B5EF4-FFF2-40B4-BE49-F238E27FC236}">
                <a16:creationId xmlns:a16="http://schemas.microsoft.com/office/drawing/2014/main" id="{7514D772-CEE0-EC10-9B7C-028CB168EB81}"/>
              </a:ext>
            </a:extLst>
          </p:cNvPr>
          <p:cNvSpPr/>
          <p:nvPr/>
        </p:nvSpPr>
        <p:spPr>
          <a:xfrm rot="5400000">
            <a:off x="9130963" y="-387001"/>
            <a:ext cx="329784" cy="5084718"/>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Content Placeholder 2">
            <a:extLst>
              <a:ext uri="{FF2B5EF4-FFF2-40B4-BE49-F238E27FC236}">
                <a16:creationId xmlns:a16="http://schemas.microsoft.com/office/drawing/2014/main" id="{F8108453-A13B-C32D-B224-720A6B64823D}"/>
              </a:ext>
            </a:extLst>
          </p:cNvPr>
          <p:cNvSpPr txBox="1">
            <a:spLocks/>
          </p:cNvSpPr>
          <p:nvPr/>
        </p:nvSpPr>
        <p:spPr>
          <a:xfrm>
            <a:off x="705678" y="2516955"/>
            <a:ext cx="6195717" cy="382902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solidFill>
                  <a:schemeClr val="accent2"/>
                </a:solidFill>
              </a:rPr>
              <a:t>Before you cite or share: </a:t>
            </a:r>
            <a:endParaRPr lang="en-US" sz="3200" dirty="0">
              <a:solidFill>
                <a:schemeClr val="bg1"/>
              </a:solidFill>
              <a:latin typeface="Arial" panose="020B0604020202020204" pitchFamily="34" charset="0"/>
              <a:cs typeface="Arial" panose="020B0604020202020204" pitchFamily="34" charset="0"/>
            </a:endParaRPr>
          </a:p>
          <a:p>
            <a:pPr marL="514350" indent="-514350" algn="l">
              <a:spcBef>
                <a:spcPts val="1800"/>
              </a:spcBef>
              <a:buFont typeface="+mj-lt"/>
              <a:buAutoNum type="arabicPeriod"/>
            </a:pPr>
            <a:r>
              <a:rPr lang="en-US" sz="2800" dirty="0">
                <a:latin typeface="Arial" panose="020B0604020202020204" pitchFamily="34" charset="0"/>
                <a:cs typeface="Arial" panose="020B0604020202020204" pitchFamily="34" charset="0"/>
              </a:rPr>
              <a:t>Read beyond the headline</a:t>
            </a:r>
          </a:p>
          <a:p>
            <a:pPr marL="514350" lvl="0" indent="-514350" algn="l" defTabSz="914400">
              <a:lnSpc>
                <a:spcPct val="110000"/>
              </a:lnSpc>
              <a:spcBef>
                <a:spcPts val="900"/>
              </a:spcBef>
              <a:buFont typeface="+mj-lt"/>
              <a:buAutoNum type="arabicPeriod"/>
            </a:pPr>
            <a:r>
              <a:rPr lang="en-US" sz="2800" dirty="0">
                <a:latin typeface="Arial" panose="020B0604020202020204" pitchFamily="34" charset="0"/>
                <a:cs typeface="Arial" panose="020B0604020202020204" pitchFamily="34" charset="0"/>
              </a:rPr>
              <a:t>Consider the source</a:t>
            </a:r>
          </a:p>
          <a:p>
            <a:pPr marL="514350" lvl="0" indent="-514350" algn="l" defTabSz="914400">
              <a:lnSpc>
                <a:spcPct val="110000"/>
              </a:lnSpc>
              <a:spcBef>
                <a:spcPts val="900"/>
              </a:spcBef>
              <a:buFont typeface="+mj-lt"/>
              <a:buAutoNum type="arabicPeriod"/>
            </a:pPr>
            <a:r>
              <a:rPr lang="en-US" sz="2800" dirty="0">
                <a:latin typeface="Arial" panose="020B0604020202020204" pitchFamily="34" charset="0"/>
                <a:cs typeface="Arial" panose="020B0604020202020204" pitchFamily="34" charset="0"/>
              </a:rPr>
              <a:t>Check the author/photographer</a:t>
            </a:r>
          </a:p>
          <a:p>
            <a:pPr marL="514350" lvl="0" indent="-514350" algn="l" defTabSz="914400">
              <a:lnSpc>
                <a:spcPct val="110000"/>
              </a:lnSpc>
              <a:spcBef>
                <a:spcPts val="900"/>
              </a:spcBef>
              <a:buFont typeface="+mj-lt"/>
              <a:buAutoNum type="arabicPeriod"/>
            </a:pPr>
            <a:r>
              <a:rPr lang="en-US" sz="2800" dirty="0">
                <a:latin typeface="Arial" panose="020B0604020202020204" pitchFamily="34" charset="0"/>
                <a:cs typeface="Arial" panose="020B0604020202020204" pitchFamily="34" charset="0"/>
              </a:rPr>
              <a:t>Check the date</a:t>
            </a:r>
          </a:p>
          <a:p>
            <a:pPr marL="514350" lvl="0" indent="-514350" algn="l" defTabSz="914400">
              <a:lnSpc>
                <a:spcPct val="110000"/>
              </a:lnSpc>
              <a:spcBef>
                <a:spcPts val="900"/>
              </a:spcBef>
              <a:buFont typeface="+mj-lt"/>
              <a:buAutoNum type="arabicPeriod"/>
            </a:pPr>
            <a:r>
              <a:rPr lang="en-US" sz="2800" dirty="0">
                <a:latin typeface="Arial" panose="020B0604020202020204" pitchFamily="34" charset="0"/>
                <a:cs typeface="Arial" panose="020B0604020202020204" pitchFamily="34" charset="0"/>
              </a:rPr>
              <a:t>Check the links</a:t>
            </a:r>
          </a:p>
        </p:txBody>
      </p:sp>
      <p:pic>
        <p:nvPicPr>
          <p:cNvPr id="19" name="Picture 18">
            <a:extLst>
              <a:ext uri="{FF2B5EF4-FFF2-40B4-BE49-F238E27FC236}">
                <a16:creationId xmlns:a16="http://schemas.microsoft.com/office/drawing/2014/main" id="{9D753458-A6C3-543A-1677-F9DFCB45C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3290" y="1276888"/>
            <a:ext cx="10037928" cy="5639474"/>
          </a:xfrm>
          <a:prstGeom prst="rect">
            <a:avLst/>
          </a:prstGeom>
        </p:spPr>
      </p:pic>
    </p:spTree>
    <p:extLst>
      <p:ext uri="{BB962C8B-B14F-4D97-AF65-F5344CB8AC3E}">
        <p14:creationId xmlns:p14="http://schemas.microsoft.com/office/powerpoint/2010/main" val="348096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6"/>
            <a:ext cx="11520162"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rot="5400000">
            <a:off x="3931381" y="-1622864"/>
            <a:ext cx="329784" cy="7556444"/>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pic>
        <p:nvPicPr>
          <p:cNvPr id="2" name="Picture 1" descr="Background pattern&#10;&#10;Description automatically generated">
            <a:extLst>
              <a:ext uri="{FF2B5EF4-FFF2-40B4-BE49-F238E27FC236}">
                <a16:creationId xmlns:a16="http://schemas.microsoft.com/office/drawing/2014/main" id="{6C48307C-25F0-6486-0B27-9F10DBBA0402}"/>
              </a:ext>
            </a:extLst>
          </p:cNvPr>
          <p:cNvPicPr>
            <a:picLocks noChangeAspect="1"/>
          </p:cNvPicPr>
          <p:nvPr/>
        </p:nvPicPr>
        <p:blipFill rotWithShape="1">
          <a:blip r:embed="rId6">
            <a:alphaModFix amt="5000"/>
            <a:extLst>
              <a:ext uri="{28A0092B-C50C-407E-A947-70E740481C1C}">
                <a14:useLocalDpi xmlns:a14="http://schemas.microsoft.com/office/drawing/2010/main" val="0"/>
              </a:ext>
            </a:extLst>
          </a:blip>
          <a:srcRect t="72703"/>
          <a:stretch/>
        </p:blipFill>
        <p:spPr>
          <a:xfrm>
            <a:off x="273556" y="512018"/>
            <a:ext cx="11600392" cy="1781154"/>
          </a:xfrm>
          <a:prstGeom prst="rect">
            <a:avLst/>
          </a:prstGeom>
        </p:spPr>
      </p:pic>
      <p:sp>
        <p:nvSpPr>
          <p:cNvPr id="11" name="Title 1">
            <a:extLst>
              <a:ext uri="{FF2B5EF4-FFF2-40B4-BE49-F238E27FC236}">
                <a16:creationId xmlns:a16="http://schemas.microsoft.com/office/drawing/2014/main" id="{44AE4706-3187-804A-8D6F-6002EB8A12C2}"/>
              </a:ext>
            </a:extLst>
          </p:cNvPr>
          <p:cNvSpPr txBox="1">
            <a:spLocks/>
          </p:cNvSpPr>
          <p:nvPr/>
        </p:nvSpPr>
        <p:spPr>
          <a:xfrm>
            <a:off x="705678" y="796666"/>
            <a:ext cx="10924457"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4000" dirty="0">
                <a:solidFill>
                  <a:schemeClr val="bg1"/>
                </a:solidFill>
              </a:rPr>
              <a:t>Information </a:t>
            </a:r>
            <a:r>
              <a:rPr lang="en-US" sz="4000">
                <a:solidFill>
                  <a:schemeClr val="bg1"/>
                </a:solidFill>
              </a:rPr>
              <a:t>Literacy Resources</a:t>
            </a:r>
            <a:endParaRPr lang="en-US" sz="4000" dirty="0">
              <a:solidFill>
                <a:schemeClr val="bg1"/>
              </a:solidFill>
            </a:endParaRPr>
          </a:p>
        </p:txBody>
      </p:sp>
      <p:sp>
        <p:nvSpPr>
          <p:cNvPr id="3" name="Rectangle 2">
            <a:extLst>
              <a:ext uri="{FF2B5EF4-FFF2-40B4-BE49-F238E27FC236}">
                <a16:creationId xmlns:a16="http://schemas.microsoft.com/office/drawing/2014/main" id="{7514D772-CEE0-EC10-9B7C-028CB168EB81}"/>
              </a:ext>
            </a:extLst>
          </p:cNvPr>
          <p:cNvSpPr/>
          <p:nvPr/>
        </p:nvSpPr>
        <p:spPr>
          <a:xfrm rot="5400000">
            <a:off x="9130963" y="-387001"/>
            <a:ext cx="329784" cy="5084718"/>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Content Placeholder 2">
            <a:extLst>
              <a:ext uri="{FF2B5EF4-FFF2-40B4-BE49-F238E27FC236}">
                <a16:creationId xmlns:a16="http://schemas.microsoft.com/office/drawing/2014/main" id="{F8108453-A13B-C32D-B224-720A6B64823D}"/>
              </a:ext>
            </a:extLst>
          </p:cNvPr>
          <p:cNvSpPr txBox="1">
            <a:spLocks/>
          </p:cNvSpPr>
          <p:nvPr/>
        </p:nvSpPr>
        <p:spPr>
          <a:xfrm>
            <a:off x="705678" y="2516955"/>
            <a:ext cx="5023609" cy="354437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solidFill>
                  <a:schemeClr val="accent2"/>
                </a:solidFill>
              </a:rPr>
              <a:t>Before you cite or share: </a:t>
            </a:r>
            <a:endParaRPr lang="en-US" sz="3200" dirty="0">
              <a:solidFill>
                <a:schemeClr val="bg1"/>
              </a:solidFill>
              <a:latin typeface="Arial" panose="020B0604020202020204" pitchFamily="34" charset="0"/>
              <a:cs typeface="Arial" panose="020B0604020202020204" pitchFamily="34" charset="0"/>
            </a:endParaRPr>
          </a:p>
          <a:p>
            <a:pPr marL="514350" indent="-514350" algn="l">
              <a:spcBef>
                <a:spcPts val="1800"/>
              </a:spcBef>
              <a:buFont typeface="+mj-lt"/>
              <a:buAutoNum type="arabicPeriod" startAt="6"/>
            </a:pPr>
            <a:r>
              <a:rPr lang="en-US" sz="2800" dirty="0">
                <a:latin typeface="Arial" panose="020B0604020202020204" pitchFamily="34" charset="0"/>
                <a:cs typeface="Arial" panose="020B0604020202020204" pitchFamily="34" charset="0"/>
              </a:rPr>
              <a:t>Check the comments</a:t>
            </a:r>
          </a:p>
          <a:p>
            <a:pPr marL="514350" indent="-514350" algn="l">
              <a:spcBef>
                <a:spcPts val="1800"/>
              </a:spcBef>
              <a:buFont typeface="+mj-lt"/>
              <a:buAutoNum type="arabicPeriod" startAt="6"/>
            </a:pPr>
            <a:r>
              <a:rPr lang="en-US" sz="2800" dirty="0">
                <a:latin typeface="Arial" panose="020B0604020202020204" pitchFamily="34" charset="0"/>
                <a:cs typeface="Arial" panose="020B0604020202020204" pitchFamily="34" charset="0"/>
              </a:rPr>
              <a:t>Evaluate supporting quotes</a:t>
            </a:r>
          </a:p>
          <a:p>
            <a:pPr marL="514350" indent="-514350" algn="l">
              <a:spcBef>
                <a:spcPts val="1800"/>
              </a:spcBef>
              <a:buFont typeface="+mj-lt"/>
              <a:buAutoNum type="arabicPeriod" startAt="6"/>
            </a:pPr>
            <a:r>
              <a:rPr lang="en-US" sz="2800" dirty="0">
                <a:latin typeface="Arial" panose="020B0604020202020204" pitchFamily="34" charset="0"/>
                <a:cs typeface="Arial" panose="020B0604020202020204" pitchFamily="34" charset="0"/>
              </a:rPr>
              <a:t>Ask: “Is this a joke?” (satire) </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The Onion, The Daily Current, Empire News</a:t>
            </a:r>
          </a:p>
          <a:p>
            <a:pPr marL="514350" indent="-514350" algn="l">
              <a:spcBef>
                <a:spcPts val="1800"/>
              </a:spcBef>
              <a:buFont typeface="+mj-lt"/>
              <a:buAutoNum type="arabicPeriod" startAt="6"/>
            </a:pP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DDFC9D-9E68-6F9E-F485-5B8C1225F203}"/>
              </a:ext>
            </a:extLst>
          </p:cNvPr>
          <p:cNvSpPr txBox="1"/>
          <p:nvPr/>
        </p:nvSpPr>
        <p:spPr>
          <a:xfrm>
            <a:off x="6149496" y="3317890"/>
            <a:ext cx="5023609" cy="2908489"/>
          </a:xfrm>
          <a:prstGeom prst="rect">
            <a:avLst/>
          </a:prstGeom>
          <a:noFill/>
        </p:spPr>
        <p:txBody>
          <a:bodyPr wrap="square">
            <a:spAutoFit/>
          </a:bodyPr>
          <a:lstStyle/>
          <a:p>
            <a:pPr marL="514350" indent="-514350" algn="l">
              <a:spcBef>
                <a:spcPts val="1800"/>
              </a:spcBef>
              <a:buFont typeface="+mj-lt"/>
              <a:buAutoNum type="arabicPeriod" startAt="9"/>
            </a:pPr>
            <a:r>
              <a:rPr lang="en-US" sz="2800" dirty="0">
                <a:solidFill>
                  <a:schemeClr val="tx2"/>
                </a:solidFill>
                <a:latin typeface="Arial" panose="020B0604020202020204" pitchFamily="34" charset="0"/>
                <a:cs typeface="Arial" panose="020B0604020202020204" pitchFamily="34" charset="0"/>
              </a:rPr>
              <a:t>Ask: “Do my own beliefs affect my judgment?” (confirmation bias)</a:t>
            </a:r>
          </a:p>
          <a:p>
            <a:pPr marL="514350" indent="-514350" algn="l">
              <a:spcBef>
                <a:spcPts val="1800"/>
              </a:spcBef>
              <a:buFont typeface="+mj-lt"/>
              <a:buAutoNum type="arabicPeriod" startAt="9"/>
            </a:pPr>
            <a:r>
              <a:rPr lang="en-US" sz="2800" dirty="0">
                <a:solidFill>
                  <a:schemeClr val="tx2"/>
                </a:solidFill>
                <a:latin typeface="Arial" panose="020B0604020202020204" pitchFamily="34" charset="0"/>
                <a:cs typeface="Arial" panose="020B0604020202020204" pitchFamily="34" charset="0"/>
              </a:rPr>
              <a:t>Follow the SIFT approach or conduct a reverse image search</a:t>
            </a:r>
          </a:p>
        </p:txBody>
      </p:sp>
    </p:spTree>
    <p:extLst>
      <p:ext uri="{BB962C8B-B14F-4D97-AF65-F5344CB8AC3E}">
        <p14:creationId xmlns:p14="http://schemas.microsoft.com/office/powerpoint/2010/main" val="42582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close-up of the moon&#10;&#10;Description automatically generated with medium confidence">
            <a:extLst>
              <a:ext uri="{FF2B5EF4-FFF2-40B4-BE49-F238E27FC236}">
                <a16:creationId xmlns:a16="http://schemas.microsoft.com/office/drawing/2014/main" id="{FB32AE63-1C73-6CAC-B538-C8BC75AA543F}"/>
              </a:ext>
            </a:extLst>
          </p:cNvPr>
          <p:cNvPicPr>
            <a:picLocks noChangeAspect="1"/>
          </p:cNvPicPr>
          <p:nvPr/>
        </p:nvPicPr>
        <p:blipFill rotWithShape="1">
          <a:blip r:embed="rId3">
            <a:extLst>
              <a:ext uri="{28A0092B-C50C-407E-A947-70E740481C1C}">
                <a14:useLocalDpi xmlns:a14="http://schemas.microsoft.com/office/drawing/2010/main" val="0"/>
              </a:ext>
            </a:extLst>
          </a:blip>
          <a:srcRect r="54088"/>
          <a:stretch/>
        </p:blipFill>
        <p:spPr>
          <a:xfrm>
            <a:off x="-48028" y="965296"/>
            <a:ext cx="4784200" cy="5854325"/>
          </a:xfrm>
          <a:prstGeom prst="rect">
            <a:avLst/>
          </a:prstGeom>
        </p:spPr>
      </p:pic>
      <p:sp>
        <p:nvSpPr>
          <p:cNvPr id="50" name="Rectangle 49">
            <a:extLst>
              <a:ext uri="{FF2B5EF4-FFF2-40B4-BE49-F238E27FC236}">
                <a16:creationId xmlns:a16="http://schemas.microsoft.com/office/drawing/2014/main" id="{5DEA04CC-F02A-116A-2C31-A2D408848DE2}"/>
              </a:ext>
            </a:extLst>
          </p:cNvPr>
          <p:cNvSpPr/>
          <p:nvPr/>
        </p:nvSpPr>
        <p:spPr>
          <a:xfrm>
            <a:off x="524158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Rectangle 65">
            <a:extLst>
              <a:ext uri="{FF2B5EF4-FFF2-40B4-BE49-F238E27FC236}">
                <a16:creationId xmlns:a16="http://schemas.microsoft.com/office/drawing/2014/main" id="{78FC562E-6C03-80FB-88AC-EC90B88AD6C3}"/>
              </a:ext>
            </a:extLst>
          </p:cNvPr>
          <p:cNvSpPr/>
          <p:nvPr/>
        </p:nvSpPr>
        <p:spPr>
          <a:xfrm>
            <a:off x="1771650" y="288235"/>
            <a:ext cx="10111417" cy="110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Rectangle 50">
            <a:extLst>
              <a:ext uri="{FF2B5EF4-FFF2-40B4-BE49-F238E27FC236}">
                <a16:creationId xmlns:a16="http://schemas.microsoft.com/office/drawing/2014/main" id="{1E60631A-D79C-0CC4-1402-AFF74A444508}"/>
              </a:ext>
            </a:extLst>
          </p:cNvPr>
          <p:cNvSpPr/>
          <p:nvPr/>
        </p:nvSpPr>
        <p:spPr>
          <a:xfrm>
            <a:off x="5241583" y="3957401"/>
            <a:ext cx="329784" cy="2612363"/>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8" name="Title 1">
            <a:extLst>
              <a:ext uri="{FF2B5EF4-FFF2-40B4-BE49-F238E27FC236}">
                <a16:creationId xmlns:a16="http://schemas.microsoft.com/office/drawing/2014/main" id="{CF53AD11-AB9A-CAC7-02FF-950153892100}"/>
              </a:ext>
            </a:extLst>
          </p:cNvPr>
          <p:cNvSpPr txBox="1">
            <a:spLocks/>
          </p:cNvSpPr>
          <p:nvPr/>
        </p:nvSpPr>
        <p:spPr>
          <a:xfrm>
            <a:off x="2640643" y="342816"/>
            <a:ext cx="4026740" cy="838887"/>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5400" dirty="0">
                <a:solidFill>
                  <a:schemeClr val="bg1"/>
                </a:solidFill>
              </a:rPr>
              <a:t>Resources</a:t>
            </a:r>
          </a:p>
        </p:txBody>
      </p:sp>
      <p:sp>
        <p:nvSpPr>
          <p:cNvPr id="59" name="Rectangle 58">
            <a:extLst>
              <a:ext uri="{FF2B5EF4-FFF2-40B4-BE49-F238E27FC236}">
                <a16:creationId xmlns:a16="http://schemas.microsoft.com/office/drawing/2014/main" id="{E6D540C9-3BC2-0AC2-CDD9-D02DBEB0C13E}"/>
              </a:ext>
            </a:extLst>
          </p:cNvPr>
          <p:cNvSpPr/>
          <p:nvPr/>
        </p:nvSpPr>
        <p:spPr>
          <a:xfrm>
            <a:off x="1771651" y="1374447"/>
            <a:ext cx="10111416" cy="5195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3" name="Picture 52" descr="A picture containing text&#10;&#10;Description automatically generated">
            <a:extLst>
              <a:ext uri="{FF2B5EF4-FFF2-40B4-BE49-F238E27FC236}">
                <a16:creationId xmlns:a16="http://schemas.microsoft.com/office/drawing/2014/main" id="{994F3BBC-C040-CDA5-749D-0404ED2EE3B5}"/>
              </a:ext>
            </a:extLst>
          </p:cNvPr>
          <p:cNvPicPr>
            <a:picLocks noChangeAspect="1"/>
          </p:cNvPicPr>
          <p:nvPr/>
        </p:nvPicPr>
        <p:blipFill rotWithShape="1">
          <a:blip r:embed="rId4">
            <a:extLst>
              <a:ext uri="{28A0092B-C50C-407E-A947-70E740481C1C}">
                <a14:useLocalDpi xmlns:a14="http://schemas.microsoft.com/office/drawing/2010/main" val="0"/>
              </a:ext>
            </a:extLst>
          </a:blip>
          <a:srcRect l="8652" t="41499" r="75185" b="34146"/>
          <a:stretch/>
        </p:blipFill>
        <p:spPr>
          <a:xfrm>
            <a:off x="703882" y="3075032"/>
            <a:ext cx="1684224" cy="1425768"/>
          </a:xfrm>
          <a:prstGeom prst="rect">
            <a:avLst/>
          </a:prstGeom>
        </p:spPr>
      </p:pic>
      <p:pic>
        <p:nvPicPr>
          <p:cNvPr id="57" name="Picture 56">
            <a:extLst>
              <a:ext uri="{FF2B5EF4-FFF2-40B4-BE49-F238E27FC236}">
                <a16:creationId xmlns:a16="http://schemas.microsoft.com/office/drawing/2014/main" id="{5429AE2B-D944-698F-1832-AA4EBBE03B8C}"/>
              </a:ext>
            </a:extLst>
          </p:cNvPr>
          <p:cNvPicPr>
            <a:picLocks noChangeAspect="1"/>
          </p:cNvPicPr>
          <p:nvPr/>
        </p:nvPicPr>
        <p:blipFill rotWithShape="1">
          <a:blip r:embed="rId5">
            <a:extLst>
              <a:ext uri="{28A0092B-C50C-407E-A947-70E740481C1C}">
                <a14:useLocalDpi xmlns:a14="http://schemas.microsoft.com/office/drawing/2010/main" val="0"/>
              </a:ext>
            </a:extLst>
          </a:blip>
          <a:srcRect r="73766" b="61928"/>
          <a:stretch/>
        </p:blipFill>
        <p:spPr>
          <a:xfrm>
            <a:off x="-93047" y="965296"/>
            <a:ext cx="2733675" cy="2228850"/>
          </a:xfrm>
          <a:prstGeom prst="rect">
            <a:avLst/>
          </a:prstGeom>
        </p:spPr>
      </p:pic>
      <p:sp>
        <p:nvSpPr>
          <p:cNvPr id="12" name="Content Placeholder 2">
            <a:extLst>
              <a:ext uri="{FF2B5EF4-FFF2-40B4-BE49-F238E27FC236}">
                <a16:creationId xmlns:a16="http://schemas.microsoft.com/office/drawing/2014/main" id="{F8108453-A13B-C32D-B224-720A6B64823D}"/>
              </a:ext>
            </a:extLst>
          </p:cNvPr>
          <p:cNvSpPr txBox="1">
            <a:spLocks/>
          </p:cNvSpPr>
          <p:nvPr/>
        </p:nvSpPr>
        <p:spPr>
          <a:xfrm>
            <a:off x="2573032" y="1606864"/>
            <a:ext cx="3723883" cy="223246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tx2"/>
                </a:solidFill>
                <a:latin typeface="+mj-lt"/>
              </a:rPr>
              <a:t>Handout: </a:t>
            </a:r>
          </a:p>
          <a:p>
            <a:pPr marL="0" indent="0" algn="l">
              <a:buNone/>
            </a:pPr>
            <a:r>
              <a:rPr lang="en-US" dirty="0">
                <a:hlinkClick r:id="rId6"/>
              </a:rPr>
              <a:t>Fact or Fiction? 10 Tips for “Ferreting Out” Fake News</a:t>
            </a:r>
            <a:r>
              <a:rPr lang="en-US" dirty="0"/>
              <a:t> (also available in </a:t>
            </a:r>
            <a:r>
              <a:rPr lang="en-US" dirty="0">
                <a:hlinkClick r:id="rId7"/>
              </a:rPr>
              <a:t>11x17 poster</a:t>
            </a:r>
            <a:r>
              <a:rPr lang="en-US" dirty="0"/>
              <a:t>)</a:t>
            </a:r>
          </a:p>
        </p:txBody>
      </p:sp>
      <p:sp>
        <p:nvSpPr>
          <p:cNvPr id="32" name="Content Placeholder 2">
            <a:extLst>
              <a:ext uri="{FF2B5EF4-FFF2-40B4-BE49-F238E27FC236}">
                <a16:creationId xmlns:a16="http://schemas.microsoft.com/office/drawing/2014/main" id="{898C0946-47BF-1FEF-EEDC-DB78E4B627B4}"/>
              </a:ext>
            </a:extLst>
          </p:cNvPr>
          <p:cNvSpPr txBox="1">
            <a:spLocks/>
          </p:cNvSpPr>
          <p:nvPr/>
        </p:nvSpPr>
        <p:spPr>
          <a:xfrm>
            <a:off x="6667383" y="1606864"/>
            <a:ext cx="5586152" cy="158816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tx2"/>
                </a:solidFill>
                <a:latin typeface="+mj-lt"/>
              </a:rPr>
              <a:t>Fact-checking websites:</a:t>
            </a:r>
            <a:endParaRPr lang="en-US" sz="3200" dirty="0"/>
          </a:p>
          <a:p>
            <a:pPr marL="342900" indent="-342900" algn="l">
              <a:buFont typeface="Arial" panose="020B0604020202020204" pitchFamily="34" charset="0"/>
              <a:buChar char="•"/>
            </a:pPr>
            <a:r>
              <a:rPr lang="en-US" dirty="0" err="1"/>
              <a:t>FactCheck.org</a:t>
            </a:r>
            <a:endParaRPr lang="en-US" dirty="0"/>
          </a:p>
          <a:p>
            <a:pPr marL="342900" indent="-342900" algn="l">
              <a:buFont typeface="Arial" panose="020B0604020202020204" pitchFamily="34" charset="0"/>
              <a:buChar char="•"/>
            </a:pPr>
            <a:r>
              <a:rPr lang="en-US" dirty="0" err="1"/>
              <a:t>Politifact.com</a:t>
            </a:r>
            <a:endParaRPr lang="en-US" dirty="0"/>
          </a:p>
          <a:p>
            <a:pPr marL="342900" indent="-342900" algn="l">
              <a:buFont typeface="Arial" panose="020B0604020202020204" pitchFamily="34" charset="0"/>
              <a:buChar char="•"/>
            </a:pPr>
            <a:r>
              <a:rPr lang="en-US" dirty="0" err="1"/>
              <a:t>Snopes.com</a:t>
            </a:r>
            <a:endParaRPr lang="en-US" dirty="0"/>
          </a:p>
        </p:txBody>
      </p:sp>
      <p:sp>
        <p:nvSpPr>
          <p:cNvPr id="34" name="Content Placeholder 2">
            <a:extLst>
              <a:ext uri="{FF2B5EF4-FFF2-40B4-BE49-F238E27FC236}">
                <a16:creationId xmlns:a16="http://schemas.microsoft.com/office/drawing/2014/main" id="{0892C2C7-32C2-1D42-6188-102631039704}"/>
              </a:ext>
            </a:extLst>
          </p:cNvPr>
          <p:cNvSpPr txBox="1">
            <a:spLocks/>
          </p:cNvSpPr>
          <p:nvPr/>
        </p:nvSpPr>
        <p:spPr>
          <a:xfrm>
            <a:off x="2573031" y="5543077"/>
            <a:ext cx="8953221" cy="158816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US" dirty="0">
                <a:hlinkClick r:id="rId8"/>
              </a:rPr>
              <a:t>https://newslit.org/tips-tools/how-news-literate-are-you-quiz/</a:t>
            </a:r>
            <a:r>
              <a:rPr lang="en-US" dirty="0"/>
              <a:t> </a:t>
            </a:r>
          </a:p>
        </p:txBody>
      </p:sp>
      <p:sp>
        <p:nvSpPr>
          <p:cNvPr id="35" name="TextBox 34">
            <a:extLst>
              <a:ext uri="{FF2B5EF4-FFF2-40B4-BE49-F238E27FC236}">
                <a16:creationId xmlns:a16="http://schemas.microsoft.com/office/drawing/2014/main" id="{BBB8FFDE-7E56-F897-8AD2-B7628E62F22F}"/>
              </a:ext>
            </a:extLst>
          </p:cNvPr>
          <p:cNvSpPr txBox="1"/>
          <p:nvPr/>
        </p:nvSpPr>
        <p:spPr>
          <a:xfrm>
            <a:off x="2573032" y="4898777"/>
            <a:ext cx="9396484" cy="584775"/>
          </a:xfrm>
          <a:prstGeom prst="rect">
            <a:avLst/>
          </a:prstGeom>
          <a:noFill/>
        </p:spPr>
        <p:txBody>
          <a:bodyPr wrap="square">
            <a:spAutoFit/>
          </a:bodyPr>
          <a:lstStyle/>
          <a:p>
            <a:pPr marL="0" indent="0">
              <a:buNone/>
            </a:pPr>
            <a:r>
              <a:rPr lang="en-US" sz="3200" b="1" dirty="0">
                <a:solidFill>
                  <a:schemeClr val="tx2"/>
                </a:solidFill>
                <a:latin typeface="+mj-lt"/>
              </a:rPr>
              <a:t>Test your news sense: </a:t>
            </a:r>
          </a:p>
        </p:txBody>
      </p:sp>
      <p:cxnSp>
        <p:nvCxnSpPr>
          <p:cNvPr id="69" name="Straight Connector 68">
            <a:extLst>
              <a:ext uri="{FF2B5EF4-FFF2-40B4-BE49-F238E27FC236}">
                <a16:creationId xmlns:a16="http://schemas.microsoft.com/office/drawing/2014/main" id="{0F88978C-3B67-C8EF-E8D8-9161D33A5BF4}"/>
              </a:ext>
            </a:extLst>
          </p:cNvPr>
          <p:cNvCxnSpPr/>
          <p:nvPr/>
        </p:nvCxnSpPr>
        <p:spPr>
          <a:xfrm>
            <a:off x="6296915" y="1606864"/>
            <a:ext cx="0" cy="2447894"/>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4D2C23-7D4D-83AF-A807-D48285FB1109}"/>
              </a:ext>
            </a:extLst>
          </p:cNvPr>
          <p:cNvCxnSpPr>
            <a:cxnSpLocks/>
          </p:cNvCxnSpPr>
          <p:nvPr/>
        </p:nvCxnSpPr>
        <p:spPr>
          <a:xfrm flipH="1">
            <a:off x="2344072" y="4440758"/>
            <a:ext cx="9536643" cy="0"/>
          </a:xfrm>
          <a:prstGeom prst="line">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9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346B53-1474-4705-4624-F1F8945EBB84}"/>
              </a:ext>
            </a:extLst>
          </p:cNvPr>
          <p:cNvSpPr/>
          <p:nvPr/>
        </p:nvSpPr>
        <p:spPr>
          <a:xfrm>
            <a:off x="5157553" y="3740800"/>
            <a:ext cx="6886810" cy="2719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452562"/>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1353200"/>
            <a:ext cx="4166124"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Discussion</a:t>
            </a:r>
          </a:p>
          <a:p>
            <a:pPr algn="l"/>
            <a:r>
              <a:rPr lang="en-US" dirty="0">
                <a:solidFill>
                  <a:schemeClr val="bg1"/>
                </a:solidFill>
              </a:rPr>
              <a:t>Post</a:t>
            </a: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6212809"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740798"/>
            <a:ext cx="329784" cy="2719635"/>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678231" y="495523"/>
            <a:ext cx="5808090" cy="287881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b="1" dirty="0">
                <a:latin typeface="+mj-lt"/>
              </a:rPr>
              <a:t>Due Tomorrow: </a:t>
            </a:r>
            <a:br>
              <a:rPr lang="en-US" dirty="0">
                <a:latin typeface="+mj-lt"/>
              </a:rPr>
            </a:br>
            <a:r>
              <a:rPr lang="en-US" dirty="0">
                <a:latin typeface="+mj-lt"/>
              </a:rPr>
              <a:t>How does the spread of misinformation (including fake news and images) relate to research? Write a well-developed paragraph of 6-8 sentences and post to the class blog. Respond to at least two of your classmates’ posts by Friday.</a:t>
            </a:r>
            <a:endParaRPr lang="en-US" dirty="0"/>
          </a:p>
        </p:txBody>
      </p:sp>
      <p:sp>
        <p:nvSpPr>
          <p:cNvPr id="2" name="Content Placeholder 2">
            <a:extLst>
              <a:ext uri="{FF2B5EF4-FFF2-40B4-BE49-F238E27FC236}">
                <a16:creationId xmlns:a16="http://schemas.microsoft.com/office/drawing/2014/main" id="{AE2E9205-C8F3-BEB1-41A8-2A8B9DC627AA}"/>
              </a:ext>
            </a:extLst>
          </p:cNvPr>
          <p:cNvSpPr txBox="1">
            <a:spLocks/>
          </p:cNvSpPr>
          <p:nvPr/>
        </p:nvSpPr>
        <p:spPr>
          <a:xfrm>
            <a:off x="5678231" y="3954876"/>
            <a:ext cx="4661452" cy="2503033"/>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b="1" dirty="0"/>
              <a:t>Up Next:</a:t>
            </a:r>
          </a:p>
          <a:p>
            <a:pPr marL="457200" lvl="0" indent="-457200" algn="l">
              <a:buFont typeface="Arial" panose="020B0604020202020204" pitchFamily="34" charset="0"/>
              <a:buChar char="•"/>
            </a:pPr>
            <a:r>
              <a:rPr lang="en-US" dirty="0"/>
              <a:t>Evaluating Web Sources Using the CRAAP Test</a:t>
            </a:r>
          </a:p>
          <a:p>
            <a:pPr marL="457200" lvl="0" indent="-457200" algn="l">
              <a:buFont typeface="Arial" panose="020B0604020202020204" pitchFamily="34" charset="0"/>
              <a:buChar char="•"/>
            </a:pPr>
            <a:r>
              <a:rPr lang="en-US" dirty="0"/>
              <a:t>Introduction to Library Databases (Yay!)</a:t>
            </a:r>
          </a:p>
        </p:txBody>
      </p:sp>
    </p:spTree>
    <p:extLst>
      <p:ext uri="{BB962C8B-B14F-4D97-AF65-F5344CB8AC3E}">
        <p14:creationId xmlns:p14="http://schemas.microsoft.com/office/powerpoint/2010/main" val="284933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280C-D8D1-4A60-81C4-7B9BE06BAFDC}"/>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384DAF0-1EC8-41B8-91D9-B073FAE1F5E5}"/>
              </a:ext>
            </a:extLst>
          </p:cNvPr>
          <p:cNvSpPr>
            <a:spLocks noGrp="1"/>
          </p:cNvSpPr>
          <p:nvPr>
            <p:ph idx="1"/>
          </p:nvPr>
        </p:nvSpPr>
        <p:spPr>
          <a:xfrm>
            <a:off x="838200" y="1144300"/>
            <a:ext cx="10515600" cy="5329652"/>
          </a:xfrm>
        </p:spPr>
        <p:txBody>
          <a:bodyPr/>
          <a:lstStyle/>
          <a:p>
            <a:r>
              <a:rPr lang="en-US" sz="1400" dirty="0"/>
              <a:t>Bennett, C. (2006, May 30). An inconvenient truth [Photo]. The Association of American Editorial Cartoonists.</a:t>
            </a:r>
          </a:p>
          <a:p>
            <a:r>
              <a:rPr lang="en-US" sz="1400" dirty="0"/>
              <a:t>Bond, S. (2023, June 13). AI-generated images are everywhere. Here’s how to spot them. NPR. Retrieved from </a:t>
            </a:r>
            <a:r>
              <a:rPr lang="en-US" sz="1400" dirty="0">
                <a:hlinkClick r:id="rId2"/>
              </a:rPr>
              <a:t>https://www.npr.org/2023/06/07/1180768459/how-to-identify-ai-generated-deepfake-images</a:t>
            </a:r>
            <a:r>
              <a:rPr lang="en-US" sz="1400" dirty="0"/>
              <a:t> </a:t>
            </a:r>
          </a:p>
          <a:p>
            <a:r>
              <a:rPr lang="en-US" sz="1400" dirty="0"/>
              <a:t>Fukushima nuclear flowers [Photo]. (2015). Retrieved from </a:t>
            </a:r>
            <a:r>
              <a:rPr lang="en-US" sz="1400" dirty="0">
                <a:hlinkClick r:id="rId3"/>
              </a:rPr>
              <a:t>https://imgur.com/gallery/BZWWx</a:t>
            </a:r>
            <a:endParaRPr lang="en-US" sz="1400" dirty="0"/>
          </a:p>
          <a:p>
            <a:r>
              <a:rPr lang="en-US" sz="1400" dirty="0"/>
              <a:t>IFLA. (2016). How to spot fake news [Infographic]. Retrieved from </a:t>
            </a:r>
            <a:r>
              <a:rPr lang="en-US" sz="1400" dirty="0">
                <a:hlinkClick r:id="rId4"/>
              </a:rPr>
              <a:t>https://www.ifla.org/publications/node/11174</a:t>
            </a:r>
            <a:endParaRPr lang="en-US" sz="1400" dirty="0"/>
          </a:p>
          <a:p>
            <a:r>
              <a:rPr lang="en-US" sz="1400" dirty="0"/>
              <a:t>Kline, K. (2017). Spectrum of news sources [Infographic]. UC Merced Library. Retrieved from </a:t>
            </a:r>
            <a:r>
              <a:rPr lang="en-US" sz="1400" dirty="0">
                <a:hlinkClick r:id="rId5"/>
              </a:rPr>
              <a:t>http://libguides.ucmerced.edu/elevate-news-evaluation/spectrum</a:t>
            </a:r>
            <a:endParaRPr lang="en-US" sz="1400" dirty="0"/>
          </a:p>
          <a:p>
            <a:r>
              <a:rPr lang="en-US" sz="1400" dirty="0" err="1"/>
              <a:t>Ovide</a:t>
            </a:r>
            <a:r>
              <a:rPr lang="en-US" sz="1400" dirty="0"/>
              <a:t>, S. (2023, March 31). How to spot the Trump and Pope AI fakes. </a:t>
            </a:r>
            <a:r>
              <a:rPr lang="en-US" sz="1400" i="1" dirty="0"/>
              <a:t>The Washington Post</a:t>
            </a:r>
            <a:r>
              <a:rPr lang="en-US" sz="1400" dirty="0"/>
              <a:t>. Retrieved from </a:t>
            </a:r>
            <a:r>
              <a:rPr lang="en-US" sz="1400" dirty="0">
                <a:hlinkClick r:id="rId6"/>
              </a:rPr>
              <a:t>https://www.washingtonpost.com/technology/2023/03/31/tips-spot-ai-fake-images/</a:t>
            </a:r>
            <a:r>
              <a:rPr lang="en-US" sz="1400" dirty="0"/>
              <a:t> </a:t>
            </a:r>
          </a:p>
          <a:p>
            <a:r>
              <a:rPr lang="en-US" sz="1400" dirty="0" err="1"/>
              <a:t>Sharethrough</a:t>
            </a:r>
            <a:r>
              <a:rPr lang="en-US" sz="1400" dirty="0"/>
              <a:t>. The true cost of clickbait [Photo]. (2015, August 12). Retrieved from </a:t>
            </a:r>
            <a:r>
              <a:rPr lang="en-US" sz="1400" dirty="0">
                <a:hlinkClick r:id="rId7"/>
              </a:rPr>
              <a:t>https://www.sharethrough.com/blog/the-true-cost-of-clickbait</a:t>
            </a:r>
            <a:endParaRPr lang="en-US" sz="1400" dirty="0"/>
          </a:p>
          <a:p>
            <a:r>
              <a:rPr lang="en-US" sz="1400" dirty="0"/>
              <a:t>Steele, C. (2023, August 30). How to detect AI-created images. </a:t>
            </a:r>
            <a:r>
              <a:rPr lang="en-US" sz="1400" i="1" dirty="0"/>
              <a:t>PC Magazine</a:t>
            </a:r>
            <a:r>
              <a:rPr lang="en-US" sz="1400" dirty="0"/>
              <a:t>. Retrieved from </a:t>
            </a:r>
            <a:r>
              <a:rPr lang="en-US" sz="1400" dirty="0">
                <a:hlinkClick r:id="rId8"/>
              </a:rPr>
              <a:t>https://www.pcmag.com/how-to/how-to-detect-ai-created-images</a:t>
            </a:r>
            <a:r>
              <a:rPr lang="en-US" sz="1400" dirty="0"/>
              <a:t> </a:t>
            </a:r>
          </a:p>
          <a:p>
            <a:r>
              <a:rPr lang="en-US" sz="1400" dirty="0"/>
              <a:t>US Army. (2012). Despite Sandy, Soldiers Stand Guard at Tomb of the Unknown Soldier [Photo]. NPR. Retrieved from </a:t>
            </a:r>
            <a:r>
              <a:rPr lang="en-US" sz="1400" dirty="0">
                <a:hlinkClick r:id="rId9"/>
              </a:rPr>
              <a:t>https://www.npr.org/sections/thetwo-way/2012/10/29/163875922/photo-despite-sandy-soldiers-stand-guard-at-tomb-of-the-unknown-soldier</a:t>
            </a:r>
            <a:endParaRPr lang="en-US" sz="1400" dirty="0"/>
          </a:p>
          <a:p>
            <a:r>
              <a:rPr lang="en-US" sz="1400" dirty="0"/>
              <a:t>Webber, S. (2017, July 25). Christchurch photographer Sarah Webber's photoshopped flood pictures [Photo]. Stuff. Retrieved from </a:t>
            </a:r>
            <a:r>
              <a:rPr lang="en-US" sz="1400" dirty="0">
                <a:hlinkClick r:id="rId10"/>
              </a:rPr>
              <a:t>https://www.stuff.co.nz/national/95074888/Christchurch-photographer-Sarah-Webbers-photoshopped-flood-pictures</a:t>
            </a:r>
            <a:endParaRPr lang="en-US" sz="1400" dirty="0"/>
          </a:p>
        </p:txBody>
      </p:sp>
    </p:spTree>
    <p:extLst>
      <p:ext uri="{BB962C8B-B14F-4D97-AF65-F5344CB8AC3E}">
        <p14:creationId xmlns:p14="http://schemas.microsoft.com/office/powerpoint/2010/main" val="158236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6"/>
            <a:ext cx="11520162" cy="1781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rot="5400000">
            <a:off x="3931381" y="-1622864"/>
            <a:ext cx="329784" cy="7556444"/>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705679" y="2900595"/>
            <a:ext cx="9857725" cy="366916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latin typeface="+mj-lt"/>
              </a:rPr>
              <a:t>What are the different ways we experience the news?</a:t>
            </a:r>
          </a:p>
        </p:txBody>
      </p:sp>
      <p:pic>
        <p:nvPicPr>
          <p:cNvPr id="2" name="Picture 1" descr="Background pattern&#10;&#10;Description automatically generated">
            <a:extLst>
              <a:ext uri="{FF2B5EF4-FFF2-40B4-BE49-F238E27FC236}">
                <a16:creationId xmlns:a16="http://schemas.microsoft.com/office/drawing/2014/main" id="{6C48307C-25F0-6486-0B27-9F10DBBA0402}"/>
              </a:ext>
            </a:extLst>
          </p:cNvPr>
          <p:cNvPicPr>
            <a:picLocks noChangeAspect="1"/>
          </p:cNvPicPr>
          <p:nvPr/>
        </p:nvPicPr>
        <p:blipFill rotWithShape="1">
          <a:blip r:embed="rId6">
            <a:alphaModFix amt="5000"/>
            <a:extLst>
              <a:ext uri="{28A0092B-C50C-407E-A947-70E740481C1C}">
                <a14:useLocalDpi xmlns:a14="http://schemas.microsoft.com/office/drawing/2010/main" val="0"/>
              </a:ext>
            </a:extLst>
          </a:blip>
          <a:srcRect t="72703"/>
          <a:stretch/>
        </p:blipFill>
        <p:spPr>
          <a:xfrm>
            <a:off x="270933" y="374962"/>
            <a:ext cx="11600392" cy="1781154"/>
          </a:xfrm>
          <a:prstGeom prst="rect">
            <a:avLst/>
          </a:prstGeom>
        </p:spPr>
      </p:pic>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600020"/>
            <a:ext cx="9254750" cy="2387600"/>
          </a:xfrm>
          <a:prstGeom prst="rect">
            <a:avLst/>
          </a:prstGeom>
        </p:spPr>
        <p:txBody>
          <a:bodyPr vert="horz" lIns="91440" tIns="45720" rIns="91440" bIns="45720" rtlCol="0" anchor="t">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Class Discussion</a:t>
            </a:r>
          </a:p>
        </p:txBody>
      </p:sp>
      <p:sp>
        <p:nvSpPr>
          <p:cNvPr id="3" name="Rectangle 2">
            <a:extLst>
              <a:ext uri="{FF2B5EF4-FFF2-40B4-BE49-F238E27FC236}">
                <a16:creationId xmlns:a16="http://schemas.microsoft.com/office/drawing/2014/main" id="{7514D772-CEE0-EC10-9B7C-028CB168EB81}"/>
              </a:ext>
            </a:extLst>
          </p:cNvPr>
          <p:cNvSpPr/>
          <p:nvPr/>
        </p:nvSpPr>
        <p:spPr>
          <a:xfrm rot="5400000">
            <a:off x="9130963" y="-387001"/>
            <a:ext cx="329784" cy="5084718"/>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42204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2642BD-A8FA-9E46-8A6B-CDCC64F35956}"/>
              </a:ext>
            </a:extLst>
          </p:cNvPr>
          <p:cNvPicPr>
            <a:picLocks noChangeAspect="1"/>
          </p:cNvPicPr>
          <p:nvPr/>
        </p:nvPicPr>
        <p:blipFill rotWithShape="1">
          <a:blip r:embed="rId2">
            <a:extLst>
              <a:ext uri="{28A0092B-C50C-407E-A947-70E740481C1C}">
                <a14:useLocalDpi xmlns:a14="http://schemas.microsoft.com/office/drawing/2010/main" val="0"/>
              </a:ext>
            </a:extLst>
          </a:blip>
          <a:srcRect l="1045" b="1792"/>
          <a:stretch/>
        </p:blipFill>
        <p:spPr>
          <a:xfrm>
            <a:off x="1711552" y="355888"/>
            <a:ext cx="8768895" cy="6146224"/>
          </a:xfrm>
          <a:prstGeom prst="rect">
            <a:avLst/>
          </a:prstGeom>
        </p:spPr>
      </p:pic>
    </p:spTree>
    <p:extLst>
      <p:ext uri="{BB962C8B-B14F-4D97-AF65-F5344CB8AC3E}">
        <p14:creationId xmlns:p14="http://schemas.microsoft.com/office/powerpoint/2010/main" val="24048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1353200"/>
            <a:ext cx="4166124"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Small Group Discussion</a:t>
            </a: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678231" y="768927"/>
            <a:ext cx="5808090" cy="4741857"/>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solidFill>
                  <a:schemeClr val="accent2"/>
                </a:solidFill>
              </a:rPr>
              <a:t>How can the spread of misinformation have negative consequences?</a:t>
            </a:r>
            <a:endParaRPr lang="en-US" sz="3200" b="1" dirty="0">
              <a:latin typeface="+mj-lt"/>
            </a:endParaRPr>
          </a:p>
          <a:p>
            <a:pPr algn="l">
              <a:spcBef>
                <a:spcPts val="1800"/>
              </a:spcBef>
            </a:pPr>
            <a:r>
              <a:rPr lang="en-US" sz="2800" b="1" dirty="0">
                <a:latin typeface="+mj-lt"/>
              </a:rPr>
              <a:t>Scenario #1: </a:t>
            </a:r>
            <a:br>
              <a:rPr lang="en-US" sz="2800" dirty="0">
                <a:latin typeface="+mj-lt"/>
              </a:rPr>
            </a:br>
            <a:r>
              <a:rPr lang="en-US" sz="2800" dirty="0">
                <a:latin typeface="+mj-lt"/>
              </a:rPr>
              <a:t>“News” reports tell of alleged gas shortage in the wake of Hurricane Harvey</a:t>
            </a:r>
          </a:p>
          <a:p>
            <a:pPr algn="l">
              <a:spcBef>
                <a:spcPts val="1800"/>
              </a:spcBef>
            </a:pPr>
            <a:r>
              <a:rPr lang="en-US" dirty="0">
                <a:latin typeface="+mj-lt"/>
              </a:rPr>
              <a:t>(Category 4 tropical cyclone that hit Texas and Louisiana in August 2017)</a:t>
            </a:r>
            <a:endParaRPr lang="en-US" sz="2800" dirty="0"/>
          </a:p>
        </p:txBody>
      </p:sp>
    </p:spTree>
    <p:extLst>
      <p:ext uri="{BB962C8B-B14F-4D97-AF65-F5344CB8AC3E}">
        <p14:creationId xmlns:p14="http://schemas.microsoft.com/office/powerpoint/2010/main" val="2092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70773"/>
            <a:ext cx="4166124"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sz="4800" dirty="0">
                <a:solidFill>
                  <a:schemeClr val="bg1"/>
                </a:solidFill>
              </a:rPr>
              <a:t>Small Group Discussion</a:t>
            </a: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678230" y="290946"/>
            <a:ext cx="6195717" cy="182608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solidFill>
                  <a:schemeClr val="accent2"/>
                </a:solidFill>
              </a:rPr>
              <a:t>How can the spread of misinformation have negative consequences?</a:t>
            </a:r>
            <a:endParaRPr lang="en-US" sz="3200" b="1" dirty="0">
              <a:latin typeface="+mj-lt"/>
            </a:endParaRPr>
          </a:p>
          <a:p>
            <a:pPr algn="l">
              <a:spcBef>
                <a:spcPts val="1800"/>
              </a:spcBef>
            </a:pPr>
            <a:r>
              <a:rPr lang="en-US" sz="2800" b="1" dirty="0">
                <a:latin typeface="+mj-lt"/>
              </a:rPr>
              <a:t>Scenario #2: </a:t>
            </a:r>
            <a:br>
              <a:rPr lang="en-US" sz="2800" b="1" dirty="0">
                <a:latin typeface="+mj-lt"/>
              </a:rPr>
            </a:br>
            <a:r>
              <a:rPr lang="en-US" sz="2800" dirty="0">
                <a:latin typeface="+mj-lt"/>
              </a:rPr>
              <a:t>Orange “legal advisory” flyers distributed on the Bates College campus in Maine only days prior to the 2016 election told students that if they wanted to vote in Lewiston, they would have to pay to change their driver’s licenses and to re-register any vehicle in the city.</a:t>
            </a:r>
          </a:p>
        </p:txBody>
      </p:sp>
      <p:sp>
        <p:nvSpPr>
          <p:cNvPr id="2" name="Oval 1">
            <a:extLst>
              <a:ext uri="{FF2B5EF4-FFF2-40B4-BE49-F238E27FC236}">
                <a16:creationId xmlns:a16="http://schemas.microsoft.com/office/drawing/2014/main" id="{08B1B089-8AF6-13E1-E40A-71DC4F21B404}"/>
              </a:ext>
            </a:extLst>
          </p:cNvPr>
          <p:cNvSpPr/>
          <p:nvPr/>
        </p:nvSpPr>
        <p:spPr>
          <a:xfrm>
            <a:off x="1302404" y="2858582"/>
            <a:ext cx="2785377" cy="2785377"/>
          </a:xfrm>
          <a:prstGeom prst="ellipse">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 name="Picture 2" descr="https://bdn-data.s3.amazonaws.com/uploads/2016/11/23680501_H19073075-600x548.jpg">
            <a:extLst>
              <a:ext uri="{FF2B5EF4-FFF2-40B4-BE49-F238E27FC236}">
                <a16:creationId xmlns:a16="http://schemas.microsoft.com/office/drawing/2014/main" id="{A2DAF5F9-E83C-2FE5-EACF-39EE027F8FF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33" r="4333"/>
          <a:stretch/>
        </p:blipFill>
        <p:spPr bwMode="auto">
          <a:xfrm>
            <a:off x="1139068" y="2858582"/>
            <a:ext cx="2699204" cy="269920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959C-61FD-4E49-A3AE-5A857C2CBBC2}"/>
              </a:ext>
            </a:extLst>
          </p:cNvPr>
          <p:cNvSpPr/>
          <p:nvPr/>
        </p:nvSpPr>
        <p:spPr>
          <a:xfrm>
            <a:off x="318052" y="288235"/>
            <a:ext cx="4661452" cy="6172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466B625-AD8D-984D-B5CF-FA1C6392F852}"/>
              </a:ext>
            </a:extLst>
          </p:cNvPr>
          <p:cNvSpPr/>
          <p:nvPr/>
        </p:nvSpPr>
        <p:spPr>
          <a:xfrm>
            <a:off x="4871803" y="288235"/>
            <a:ext cx="329784" cy="3669168"/>
          </a:xfrm>
          <a:prstGeom prst="rect">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44AE4706-3187-804A-8D6F-6002EB8A12C2}"/>
              </a:ext>
            </a:extLst>
          </p:cNvPr>
          <p:cNvSpPr txBox="1">
            <a:spLocks/>
          </p:cNvSpPr>
          <p:nvPr/>
        </p:nvSpPr>
        <p:spPr>
          <a:xfrm>
            <a:off x="705679" y="1353200"/>
            <a:ext cx="4166124" cy="2387600"/>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accent1"/>
                </a:solidFill>
                <a:latin typeface="+mj-lt"/>
                <a:ea typeface="+mj-ea"/>
                <a:cs typeface="+mj-cs"/>
              </a:defRPr>
            </a:lvl1pPr>
          </a:lstStyle>
          <a:p>
            <a:pPr algn="l"/>
            <a:r>
              <a:rPr lang="en-US" dirty="0">
                <a:solidFill>
                  <a:schemeClr val="bg1"/>
                </a:solidFill>
              </a:rPr>
              <a:t>Small Group Discussion</a:t>
            </a:r>
          </a:p>
        </p:txBody>
      </p:sp>
      <p:grpSp>
        <p:nvGrpSpPr>
          <p:cNvPr id="13" name="Group 12">
            <a:extLst>
              <a:ext uri="{FF2B5EF4-FFF2-40B4-BE49-F238E27FC236}">
                <a16:creationId xmlns:a16="http://schemas.microsoft.com/office/drawing/2014/main" id="{AC93637D-979D-1441-A9A1-0D1B57AB937D}"/>
              </a:ext>
            </a:extLst>
          </p:cNvPr>
          <p:cNvGrpSpPr/>
          <p:nvPr/>
        </p:nvGrpSpPr>
        <p:grpSpPr>
          <a:xfrm>
            <a:off x="545524" y="5344039"/>
            <a:ext cx="11084612" cy="1116395"/>
            <a:chOff x="514351" y="795097"/>
            <a:chExt cx="11402666" cy="1148428"/>
          </a:xfrm>
        </p:grpSpPr>
        <p:pic>
          <p:nvPicPr>
            <p:cNvPr id="14" name="Picture 13" descr="A picture containing large, group, hanging, shower&#10;&#10;Description automatically generated">
              <a:extLst>
                <a:ext uri="{FF2B5EF4-FFF2-40B4-BE49-F238E27FC236}">
                  <a16:creationId xmlns:a16="http://schemas.microsoft.com/office/drawing/2014/main" id="{20CAF978-0DA3-2547-A711-A2EAE157E872}"/>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8501063" y="795097"/>
              <a:ext cx="3415954" cy="1148428"/>
            </a:xfrm>
            <a:prstGeom prst="rect">
              <a:avLst/>
            </a:prstGeom>
          </p:spPr>
        </p:pic>
        <p:pic>
          <p:nvPicPr>
            <p:cNvPr id="15" name="Picture 14" descr="A picture containing large, group, hanging, shower&#10;&#10;Description automatically generated">
              <a:extLst>
                <a:ext uri="{FF2B5EF4-FFF2-40B4-BE49-F238E27FC236}">
                  <a16:creationId xmlns:a16="http://schemas.microsoft.com/office/drawing/2014/main" id="{62B87B19-ABE0-2E45-8CA3-02F34F020615}"/>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5057776" y="819545"/>
              <a:ext cx="3415954" cy="1123980"/>
            </a:xfrm>
            <a:prstGeom prst="rect">
              <a:avLst/>
            </a:prstGeom>
          </p:spPr>
        </p:pic>
        <p:pic>
          <p:nvPicPr>
            <p:cNvPr id="16" name="Picture 15" descr="A picture containing large, group, hanging, shower&#10;&#10;Description automatically generated">
              <a:extLst>
                <a:ext uri="{FF2B5EF4-FFF2-40B4-BE49-F238E27FC236}">
                  <a16:creationId xmlns:a16="http://schemas.microsoft.com/office/drawing/2014/main" id="{BE68BD99-9629-8941-903D-85DC356C1731}"/>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a:off x="1628776" y="819545"/>
              <a:ext cx="3415954" cy="1123980"/>
            </a:xfrm>
            <a:prstGeom prst="rect">
              <a:avLst/>
            </a:prstGeom>
          </p:spPr>
        </p:pic>
        <p:pic>
          <p:nvPicPr>
            <p:cNvPr id="17" name="Picture 16" descr="A picture containing large, group, hanging, shower&#10;&#10;Description automatically generated">
              <a:extLst>
                <a:ext uri="{FF2B5EF4-FFF2-40B4-BE49-F238E27FC236}">
                  <a16:creationId xmlns:a16="http://schemas.microsoft.com/office/drawing/2014/main" id="{841943C1-FDF6-6246-A045-3C8112CF5404}"/>
                </a:ext>
              </a:extLst>
            </p:cNvPr>
            <p:cNvPicPr>
              <a:picLocks noChangeAspect="1"/>
            </p:cNvPicPr>
            <p:nvPr/>
          </p:nvPicPr>
          <p:blipFill rotWithShape="1">
            <a:blip r:embed="rId5" cstate="screen">
              <a:biLevel thresh="25000"/>
              <a:extLst>
                <a:ext uri="{28A0092B-C50C-407E-A947-70E740481C1C}">
                  <a14:useLocalDpi xmlns:a14="http://schemas.microsoft.com/office/drawing/2010/main"/>
                </a:ext>
              </a:extLst>
            </a:blip>
            <a:srcRect/>
            <a:stretch/>
          </p:blipFill>
          <p:spPr>
            <a:xfrm>
              <a:off x="514351" y="819545"/>
              <a:ext cx="1114425" cy="1123980"/>
            </a:xfrm>
            <a:prstGeom prst="rect">
              <a:avLst/>
            </a:prstGeom>
          </p:spPr>
        </p:pic>
      </p:grpSp>
      <p:sp>
        <p:nvSpPr>
          <p:cNvPr id="10" name="Rectangle 9">
            <a:extLst>
              <a:ext uri="{FF2B5EF4-FFF2-40B4-BE49-F238E27FC236}">
                <a16:creationId xmlns:a16="http://schemas.microsoft.com/office/drawing/2014/main" id="{6409FAF8-7A9C-1B46-8B41-DBC6C1441F26}"/>
              </a:ext>
            </a:extLst>
          </p:cNvPr>
          <p:cNvSpPr/>
          <p:nvPr/>
        </p:nvSpPr>
        <p:spPr>
          <a:xfrm>
            <a:off x="4871803" y="3957402"/>
            <a:ext cx="329784" cy="2503032"/>
          </a:xfrm>
          <a:prstGeom prst="rect">
            <a:avLst/>
          </a:prstGeom>
          <a:solidFill>
            <a:srgbClr val="FCD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Content Placeholder 2">
            <a:extLst>
              <a:ext uri="{FF2B5EF4-FFF2-40B4-BE49-F238E27FC236}">
                <a16:creationId xmlns:a16="http://schemas.microsoft.com/office/drawing/2014/main" id="{8E3C439D-EB98-4AE6-3AD9-5A6608F0DF27}"/>
              </a:ext>
            </a:extLst>
          </p:cNvPr>
          <p:cNvSpPr txBox="1">
            <a:spLocks/>
          </p:cNvSpPr>
          <p:nvPr/>
        </p:nvSpPr>
        <p:spPr>
          <a:xfrm>
            <a:off x="5678231" y="768927"/>
            <a:ext cx="5808090" cy="4031673"/>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solidFill>
                  <a:schemeClr val="accent2"/>
                </a:solidFill>
              </a:rPr>
              <a:t>How can the spread of misinformation have negative consequences?</a:t>
            </a:r>
            <a:endParaRPr lang="en-US" sz="3200" b="1" dirty="0">
              <a:latin typeface="+mj-lt"/>
            </a:endParaRPr>
          </a:p>
          <a:p>
            <a:pPr algn="l">
              <a:spcBef>
                <a:spcPts val="1800"/>
              </a:spcBef>
            </a:pPr>
            <a:r>
              <a:rPr lang="en-US" sz="2800" b="1" dirty="0">
                <a:latin typeface="+mj-lt"/>
              </a:rPr>
              <a:t>Scenario #3: </a:t>
            </a:r>
            <a:br>
              <a:rPr lang="en-US" sz="2800" b="1" dirty="0">
                <a:latin typeface="+mj-lt"/>
              </a:rPr>
            </a:br>
            <a:r>
              <a:rPr lang="en-US" sz="2800" dirty="0">
                <a:latin typeface="+mj-lt"/>
              </a:rPr>
              <a:t>You hear a rumor about a classmate at school and tell it to several others. You later learn the rumor is not true, but you had a hand in spreading it around school.</a:t>
            </a:r>
          </a:p>
        </p:txBody>
      </p:sp>
    </p:spTree>
    <p:extLst>
      <p:ext uri="{BB962C8B-B14F-4D97-AF65-F5344CB8AC3E}">
        <p14:creationId xmlns:p14="http://schemas.microsoft.com/office/powerpoint/2010/main" val="204168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334D-EB63-3E72-F1E7-C06DA89641E4}"/>
              </a:ext>
            </a:extLst>
          </p:cNvPr>
          <p:cNvSpPr>
            <a:spLocks noGrp="1"/>
          </p:cNvSpPr>
          <p:nvPr>
            <p:ph type="title"/>
          </p:nvPr>
        </p:nvSpPr>
        <p:spPr>
          <a:xfrm>
            <a:off x="858982" y="1100103"/>
            <a:ext cx="6483514" cy="891130"/>
          </a:xfrm>
        </p:spPr>
        <p:txBody>
          <a:bodyPr/>
          <a:lstStyle/>
          <a:p>
            <a:r>
              <a:rPr lang="en-US" sz="4800" dirty="0"/>
              <a:t>Confirmation bias</a:t>
            </a:r>
          </a:p>
        </p:txBody>
      </p:sp>
      <p:sp>
        <p:nvSpPr>
          <p:cNvPr id="3" name="Content Placeholder 2">
            <a:extLst>
              <a:ext uri="{FF2B5EF4-FFF2-40B4-BE49-F238E27FC236}">
                <a16:creationId xmlns:a16="http://schemas.microsoft.com/office/drawing/2014/main" id="{E4BBFC98-07C7-B5A6-EDD0-8D9C2398CF02}"/>
              </a:ext>
            </a:extLst>
          </p:cNvPr>
          <p:cNvSpPr>
            <a:spLocks noGrp="1"/>
          </p:cNvSpPr>
          <p:nvPr>
            <p:ph idx="1"/>
          </p:nvPr>
        </p:nvSpPr>
        <p:spPr>
          <a:xfrm>
            <a:off x="858982" y="2123112"/>
            <a:ext cx="5500875" cy="3881965"/>
          </a:xfrm>
        </p:spPr>
        <p:txBody>
          <a:bodyPr/>
          <a:lstStyle/>
          <a:p>
            <a:r>
              <a:rPr lang="en-US" sz="2800" dirty="0">
                <a:solidFill>
                  <a:schemeClr val="bg1"/>
                </a:solidFill>
              </a:rPr>
              <a:t>The natural tendency to </a:t>
            </a:r>
            <a:br>
              <a:rPr lang="en-US" sz="2800" dirty="0">
                <a:solidFill>
                  <a:schemeClr val="bg1"/>
                </a:solidFill>
              </a:rPr>
            </a:br>
            <a:r>
              <a:rPr lang="en-US" sz="2800" dirty="0">
                <a:solidFill>
                  <a:schemeClr val="bg1"/>
                </a:solidFill>
              </a:rPr>
              <a:t>seek out or favor information </a:t>
            </a:r>
            <a:br>
              <a:rPr lang="en-US" sz="2800" dirty="0">
                <a:solidFill>
                  <a:schemeClr val="bg1"/>
                </a:solidFill>
              </a:rPr>
            </a:br>
            <a:r>
              <a:rPr lang="en-US" sz="2800" dirty="0">
                <a:solidFill>
                  <a:schemeClr val="bg1"/>
                </a:solidFill>
              </a:rPr>
              <a:t>that confirms what you already believe to be true while at the same time ignoring evidence that contradicts your beliefs.</a:t>
            </a:r>
            <a:endParaRPr lang="en-US" dirty="0"/>
          </a:p>
        </p:txBody>
      </p:sp>
      <p:pic>
        <p:nvPicPr>
          <p:cNvPr id="5" name="Picture 4" descr="Cartoon by Clay Bennett - Now Playing!">
            <a:extLst>
              <a:ext uri="{FF2B5EF4-FFF2-40B4-BE49-F238E27FC236}">
                <a16:creationId xmlns:a16="http://schemas.microsoft.com/office/drawing/2014/main" id="{6A439DAC-A843-EB5A-6367-9BD4EDC22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861" y="1991233"/>
            <a:ext cx="4409061" cy="3189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ackground pattern&#10;&#10;Description automatically generated">
            <a:extLst>
              <a:ext uri="{FF2B5EF4-FFF2-40B4-BE49-F238E27FC236}">
                <a16:creationId xmlns:a16="http://schemas.microsoft.com/office/drawing/2014/main" id="{D98D5178-CA82-FDDF-5FE7-50100E301DF1}"/>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35910" t="42879" r="13797"/>
          <a:stretch/>
        </p:blipFill>
        <p:spPr>
          <a:xfrm rot="5400000">
            <a:off x="7064986" y="1544779"/>
            <a:ext cx="5834108" cy="3727191"/>
          </a:xfrm>
          <a:prstGeom prst="rect">
            <a:avLst/>
          </a:prstGeom>
        </p:spPr>
      </p:pic>
    </p:spTree>
    <p:extLst>
      <p:ext uri="{BB962C8B-B14F-4D97-AF65-F5344CB8AC3E}">
        <p14:creationId xmlns:p14="http://schemas.microsoft.com/office/powerpoint/2010/main" val="1726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0764C6-B339-F7C0-E47B-DB9697560035}"/>
              </a:ext>
            </a:extLst>
          </p:cNvPr>
          <p:cNvSpPr/>
          <p:nvPr/>
        </p:nvSpPr>
        <p:spPr>
          <a:xfrm>
            <a:off x="317500" y="4367284"/>
            <a:ext cx="11553825" cy="2157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ext Placeholder 3">
            <a:extLst>
              <a:ext uri="{FF2B5EF4-FFF2-40B4-BE49-F238E27FC236}">
                <a16:creationId xmlns:a16="http://schemas.microsoft.com/office/drawing/2014/main" id="{FFCD21D5-21D4-D88D-ADA5-101407B456A9}"/>
              </a:ext>
            </a:extLst>
          </p:cNvPr>
          <p:cNvSpPr>
            <a:spLocks noGrp="1"/>
          </p:cNvSpPr>
          <p:nvPr>
            <p:ph type="body" sz="quarter" idx="10"/>
          </p:nvPr>
        </p:nvSpPr>
        <p:spPr>
          <a:xfrm>
            <a:off x="914400" y="333376"/>
            <a:ext cx="10363200" cy="1125537"/>
          </a:xfrm>
        </p:spPr>
        <p:txBody>
          <a:bodyPr/>
          <a:lstStyle/>
          <a:p>
            <a:pPr algn="l"/>
            <a:r>
              <a:rPr lang="en-US" sz="4400" dirty="0"/>
              <a:t>Confirmation bias</a:t>
            </a:r>
            <a:endParaRPr lang="en-US" dirty="0"/>
          </a:p>
        </p:txBody>
      </p:sp>
      <p:pic>
        <p:nvPicPr>
          <p:cNvPr id="5" name="Content Placeholder 8">
            <a:extLst>
              <a:ext uri="{FF2B5EF4-FFF2-40B4-BE49-F238E27FC236}">
                <a16:creationId xmlns:a16="http://schemas.microsoft.com/office/drawing/2014/main" id="{42D131DC-45FE-58AC-C17B-179BE4A4F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912" y="2617466"/>
            <a:ext cx="3740976" cy="3631751"/>
          </a:xfrm>
          <a:prstGeom prst="rect">
            <a:avLst/>
          </a:prstGeom>
          <a:ln w="57150">
            <a:solidFill>
              <a:srgbClr val="FAC812"/>
            </a:solidFill>
          </a:ln>
        </p:spPr>
      </p:pic>
      <p:pic>
        <p:nvPicPr>
          <p:cNvPr id="6" name="Content Placeholder 16">
            <a:extLst>
              <a:ext uri="{FF2B5EF4-FFF2-40B4-BE49-F238E27FC236}">
                <a16:creationId xmlns:a16="http://schemas.microsoft.com/office/drawing/2014/main" id="{6760A4A3-D52F-9125-DFBF-EC5937F93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009" y="2617466"/>
            <a:ext cx="4809211" cy="3664874"/>
          </a:xfrm>
          <a:prstGeom prst="rect">
            <a:avLst/>
          </a:prstGeom>
          <a:ln w="57150">
            <a:solidFill>
              <a:schemeClr val="accent2"/>
            </a:solidFill>
          </a:ln>
        </p:spPr>
      </p:pic>
      <p:sp>
        <p:nvSpPr>
          <p:cNvPr id="12" name="Content Placeholder 2">
            <a:extLst>
              <a:ext uri="{FF2B5EF4-FFF2-40B4-BE49-F238E27FC236}">
                <a16:creationId xmlns:a16="http://schemas.microsoft.com/office/drawing/2014/main" id="{8BEF23E7-DF0C-029D-A954-4E23F354B325}"/>
              </a:ext>
            </a:extLst>
          </p:cNvPr>
          <p:cNvSpPr txBox="1">
            <a:spLocks/>
          </p:cNvSpPr>
          <p:nvPr/>
        </p:nvSpPr>
        <p:spPr>
          <a:xfrm>
            <a:off x="858982" y="1131289"/>
            <a:ext cx="7711812" cy="1187873"/>
          </a:xfrm>
          <a:prstGeom prst="rect">
            <a:avLst/>
          </a:prstGeom>
        </p:spPr>
        <p:txBody>
          <a:bodyPr vert="horz" lIns="91440" tIns="45720" rIns="91440" bIns="45720" rtlCol="0" anchor="t" anchorCtr="0">
            <a:noAutofit/>
          </a:bodyPr>
          <a:lstStyle>
            <a:lvl1pPr marL="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a:t>Which article would you share on social media if you believed left-handed people are more creative than right-handed people?</a:t>
            </a:r>
          </a:p>
        </p:txBody>
      </p:sp>
      <p:sp>
        <p:nvSpPr>
          <p:cNvPr id="13" name="Speech Bubble: Rectangle 12">
            <a:extLst>
              <a:ext uri="{FF2B5EF4-FFF2-40B4-BE49-F238E27FC236}">
                <a16:creationId xmlns:a16="http://schemas.microsoft.com/office/drawing/2014/main" id="{C41F2147-6DFA-6B3F-3520-C13918079E05}"/>
              </a:ext>
            </a:extLst>
          </p:cNvPr>
          <p:cNvSpPr/>
          <p:nvPr/>
        </p:nvSpPr>
        <p:spPr>
          <a:xfrm>
            <a:off x="167219" y="4872213"/>
            <a:ext cx="2056234" cy="980291"/>
          </a:xfrm>
          <a:prstGeom prst="wedgeRectCallout">
            <a:avLst>
              <a:gd name="adj1" fmla="val 65175"/>
              <a:gd name="adj2" fmla="val 19449"/>
            </a:avLst>
          </a:prstGeom>
          <a:solidFill>
            <a:srgbClr val="FAC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ARTICLE A</a:t>
            </a:r>
          </a:p>
        </p:txBody>
      </p:sp>
      <p:sp>
        <p:nvSpPr>
          <p:cNvPr id="14" name="Speech Bubble: Rectangle 18">
            <a:extLst>
              <a:ext uri="{FF2B5EF4-FFF2-40B4-BE49-F238E27FC236}">
                <a16:creationId xmlns:a16="http://schemas.microsoft.com/office/drawing/2014/main" id="{4603822E-2B04-39AE-1A53-940E4FF27F03}"/>
              </a:ext>
            </a:extLst>
          </p:cNvPr>
          <p:cNvSpPr/>
          <p:nvPr/>
        </p:nvSpPr>
        <p:spPr>
          <a:xfrm>
            <a:off x="8626212" y="1338871"/>
            <a:ext cx="2056234" cy="980291"/>
          </a:xfrm>
          <a:prstGeom prst="wedgeRectCallout">
            <a:avLst>
              <a:gd name="adj1" fmla="val 21682"/>
              <a:gd name="adj2" fmla="val 932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ARTICLE B</a:t>
            </a:r>
          </a:p>
        </p:txBody>
      </p:sp>
      <p:pic>
        <p:nvPicPr>
          <p:cNvPr id="15" name="Picture 14" descr="Background pattern&#10;&#10;Description automatically generated">
            <a:extLst>
              <a:ext uri="{FF2B5EF4-FFF2-40B4-BE49-F238E27FC236}">
                <a16:creationId xmlns:a16="http://schemas.microsoft.com/office/drawing/2014/main" id="{0700711D-885A-D775-D217-B35DEC8F83EF}"/>
              </a:ext>
            </a:extLst>
          </p:cNvPr>
          <p:cNvPicPr>
            <a:picLocks noChangeAspect="1"/>
          </p:cNvPicPr>
          <p:nvPr/>
        </p:nvPicPr>
        <p:blipFill rotWithShape="1">
          <a:blip r:embed="rId5">
            <a:alphaModFix amt="5000"/>
            <a:extLst>
              <a:ext uri="{28A0092B-C50C-407E-A947-70E740481C1C}">
                <a14:useLocalDpi xmlns:a14="http://schemas.microsoft.com/office/drawing/2010/main" val="0"/>
              </a:ext>
            </a:extLst>
          </a:blip>
          <a:srcRect t="66937"/>
          <a:stretch/>
        </p:blipFill>
        <p:spPr>
          <a:xfrm>
            <a:off x="270933" y="4390181"/>
            <a:ext cx="11600392" cy="2157340"/>
          </a:xfrm>
          <a:prstGeom prst="rect">
            <a:avLst/>
          </a:prstGeom>
        </p:spPr>
      </p:pic>
    </p:spTree>
    <p:extLst>
      <p:ext uri="{BB962C8B-B14F-4D97-AF65-F5344CB8AC3E}">
        <p14:creationId xmlns:p14="http://schemas.microsoft.com/office/powerpoint/2010/main" val="33646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0.xml><?xml version="1.0" encoding="utf-8"?>
<a:theme xmlns:a="http://schemas.openxmlformats.org/drawingml/2006/main" name="8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1.xml><?xml version="1.0" encoding="utf-8"?>
<a:theme xmlns:a="http://schemas.openxmlformats.org/drawingml/2006/main" name="11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2.xml><?xml version="1.0" encoding="utf-8"?>
<a:theme xmlns:a="http://schemas.openxmlformats.org/drawingml/2006/main" name="12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10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2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5.xml><?xml version="1.0" encoding="utf-8"?>
<a:theme xmlns:a="http://schemas.openxmlformats.org/drawingml/2006/main" name="3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7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4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8.xml><?xml version="1.0" encoding="utf-8"?>
<a:theme xmlns:a="http://schemas.openxmlformats.org/drawingml/2006/main" name="5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9.xml><?xml version="1.0" encoding="utf-8"?>
<a:theme xmlns:a="http://schemas.openxmlformats.org/drawingml/2006/main" name="6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D32623E7981C4AAD34A06459C66E3E" ma:contentTypeVersion="13" ma:contentTypeDescription="Create a new document." ma:contentTypeScope="" ma:versionID="b6cc0ba65918549a40328885c22c978b">
  <xsd:schema xmlns:xsd="http://www.w3.org/2001/XMLSchema" xmlns:xs="http://www.w3.org/2001/XMLSchema" xmlns:p="http://schemas.microsoft.com/office/2006/metadata/properties" xmlns:ns2="5dd30553-6417-443e-85bc-320658f046f4" xmlns:ns3="85d30998-05f0-43b2-a7a9-5f476e67833d" targetNamespace="http://schemas.microsoft.com/office/2006/metadata/properties" ma:root="true" ma:fieldsID="622a6001c7cbd63209a54d5844d47254" ns2:_="" ns3:_="">
    <xsd:import namespace="5dd30553-6417-443e-85bc-320658f046f4"/>
    <xsd:import namespace="85d30998-05f0-43b2-a7a9-5f476e678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30553-6417-443e-85bc-320658f04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52abea7-4a42-4a00-9534-35aba9b296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d30998-05f0-43b2-a7a9-5f476e67833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8b32b20-bdd4-4bec-8eb3-7feac8209c6c}" ma:internalName="TaxCatchAll" ma:showField="CatchAllData" ma:web="433ab683-db71-4fa7-9c54-3ecc2228f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d30998-05f0-43b2-a7a9-5f476e67833d" xsi:nil="true"/>
    <lcf76f155ced4ddcb4097134ff3c332f xmlns="5dd30553-6417-443e-85bc-320658f046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9DFAA-0FD0-40E6-8D81-1FF03385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30553-6417-443e-85bc-320658f046f4"/>
    <ds:schemaRef ds:uri="85d30998-05f0-43b2-a7a9-5f476e678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CDDE8-705E-48A3-AE9A-B7BAA883833B}">
  <ds:schemaRefs>
    <ds:schemaRef ds:uri="http://schemas.microsoft.com/sharepoint/v3/contenttype/forms"/>
  </ds:schemaRefs>
</ds:datastoreItem>
</file>

<file path=customXml/itemProps3.xml><?xml version="1.0" encoding="utf-8"?>
<ds:datastoreItem xmlns:ds="http://schemas.openxmlformats.org/officeDocument/2006/customXml" ds:itemID="{F31D9B69-8491-42C3-AF05-A82A4AE94225}">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85d30998-05f0-43b2-a7a9-5f476e67833d"/>
    <ds:schemaRef ds:uri="http://purl.org/dc/terms/"/>
    <ds:schemaRef ds:uri="http://schemas.microsoft.com/office/infopath/2007/PartnerControls"/>
    <ds:schemaRef ds:uri="5dd30553-6417-443e-85bc-320658f046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282</TotalTime>
  <Words>1364</Words>
  <Application>Microsoft Macintosh PowerPoint</Application>
  <PresentationFormat>Widescreen</PresentationFormat>
  <Paragraphs>123</Paragraphs>
  <Slides>26</Slides>
  <Notes>14</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26</vt:i4>
      </vt:variant>
    </vt:vector>
  </HeadingPairs>
  <TitlesOfParts>
    <vt:vector size="40" baseType="lpstr">
      <vt:lpstr>Arial</vt:lpstr>
      <vt:lpstr>Calibri</vt:lpstr>
      <vt:lpstr>1_EBSCO General - Body</vt:lpstr>
      <vt:lpstr>9_EBSCO General - Body</vt:lpstr>
      <vt:lpstr>10_EBSCO General - Body</vt:lpstr>
      <vt:lpstr>2_EBSCO General - Body</vt:lpstr>
      <vt:lpstr>3_EBSCO General - Body</vt:lpstr>
      <vt:lpstr>7_EBSCO General - Body</vt:lpstr>
      <vt:lpstr>4_EBSCO General - Body</vt:lpstr>
      <vt:lpstr>5_EBSCO General - Body</vt:lpstr>
      <vt:lpstr>6_EBSCO General - Body</vt:lpstr>
      <vt:lpstr>8_EBSCO General - Body</vt:lpstr>
      <vt:lpstr>11_EBSCO General - Body</vt:lpstr>
      <vt:lpstr>12_EBSCO General - Body</vt:lpstr>
      <vt:lpstr>Spotting “Fake” News  and Images on the Web</vt:lpstr>
      <vt:lpstr>PowerPoint Presentation</vt:lpstr>
      <vt:lpstr>PowerPoint Presentation</vt:lpstr>
      <vt:lpstr>PowerPoint Presentation</vt:lpstr>
      <vt:lpstr>PowerPoint Presentation</vt:lpstr>
      <vt:lpstr>PowerPoint Presentation</vt:lpstr>
      <vt:lpstr>PowerPoint Presentation</vt:lpstr>
      <vt:lpstr>Confirmation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Legitimate News or Clickbait? Using the SMART Board, draw a line from the headline to News or Clickbait.</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Inside Sales Management NoveList Presentation</dc:title>
  <dc:creator>Megan Behrendt</dc:creator>
  <cp:lastModifiedBy>Robert Stewart</cp:lastModifiedBy>
  <cp:revision>6</cp:revision>
  <dcterms:created xsi:type="dcterms:W3CDTF">2018-06-04T15:01:54Z</dcterms:created>
  <dcterms:modified xsi:type="dcterms:W3CDTF">2024-03-04T16:39:59Z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0x010100A6CCE94AC61E584BA6EFB47A461FDEEC</vt:lpwstr>
  </property>
  <property fmtid="{D5CDD505-2E9C-101B-9397-08002B2CF9AE}" pid="3" name="MediaServiceImageTags">
    <vt:lpwstr/>
  </property>
</Properties>
</file>