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65" r:id="rId5"/>
    <p:sldMasterId id="2147483717" r:id="rId6"/>
  </p:sldMasterIdLst>
  <p:notesMasterIdLst>
    <p:notesMasterId r:id="rId16"/>
  </p:notesMasterIdLst>
  <p:sldIdLst>
    <p:sldId id="2617" r:id="rId7"/>
    <p:sldId id="2622" r:id="rId8"/>
    <p:sldId id="2693" r:id="rId9"/>
    <p:sldId id="2694" r:id="rId10"/>
    <p:sldId id="2700" r:id="rId11"/>
    <p:sldId id="2701" r:id="rId12"/>
    <p:sldId id="2702" r:id="rId13"/>
    <p:sldId id="2703" r:id="rId14"/>
    <p:sldId id="26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094"/>
    <a:srgbClr val="8AABE1"/>
    <a:srgbClr val="D7E2F4"/>
    <a:srgbClr val="E79708"/>
    <a:srgbClr val="FAB73C"/>
    <a:srgbClr val="002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28"/>
    <p:restoredTop sz="93605"/>
  </p:normalViewPr>
  <p:slideViewPr>
    <p:cSldViewPr snapToGrid="0">
      <p:cViewPr varScale="1">
        <p:scale>
          <a:sx n="111" d="100"/>
          <a:sy n="111" d="100"/>
        </p:scale>
        <p:origin x="22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C2952-6596-8C44-9F97-96339069B5C8}" type="datetimeFigureOut">
              <a:rPr lang="en-US" smtClean="0"/>
              <a:t>1/9/24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32B75-F45C-AE47-8A88-70703E1DB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5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2B75-F45C-AE47-8A88-70703E1DBA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3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2B75-F45C-AE47-8A88-70703E1DBA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6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2B75-F45C-AE47-8A88-70703E1DBA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9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2B75-F45C-AE47-8A88-70703E1DBA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9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2B75-F45C-AE47-8A88-70703E1DBA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46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2B75-F45C-AE47-8A88-70703E1DBA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0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2B75-F45C-AE47-8A88-70703E1DBA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1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2B75-F45C-AE47-8A88-70703E1DBA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04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2B75-F45C-AE47-8A88-70703E1DBA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3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9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7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7.sv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94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or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6950764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828EC-A589-BED0-8095-16781DDC85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88505" y="409131"/>
            <a:ext cx="3872947" cy="16776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AF5934-A81C-AB2E-E6F7-330CDC09A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3D0B1A2-4027-33A9-7470-05E97CA7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4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p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AE861-A2DF-FBC5-9195-DEC945B061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59297" y="337930"/>
            <a:ext cx="4031973" cy="17464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458564F-A968-F9FE-82F5-40A86231C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6969254-DEAA-5DE5-F138-9AFDF672C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40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B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20339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251794F-8256-26E8-0341-09581BCBB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352F326-1908-01B2-F5F8-43416648D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A411FF9-6B20-3D59-1A76-75F827713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787" y="817562"/>
            <a:ext cx="5299213" cy="19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al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AF921D-BAED-B61A-C672-4F45E1ABE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549965" y="220533"/>
            <a:ext cx="6965904" cy="30173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61ADADA-11D2-46A2-3BB5-AE8202F0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E4B4B69-BC69-C03C-7350-55A7C65C3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77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pla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89452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F62BF1-2565-4C9B-0F20-7AAFBEDFB3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89114" y="337930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2F1630-D89F-BDE0-79A7-996FB56E2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8848627-8BB4-547E-F976-7DE8D0C25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28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50156" y="-99391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0C73B-743D-84E8-CDCB-CBF039697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5129" y="337930"/>
            <a:ext cx="4008785" cy="1736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CC211C-6D4C-13F2-90FE-3D4BD2C75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4F9D9C-6C58-BA44-10A3-93C7D13FA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00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90860-D03D-6879-09E7-581FD9BB9B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8445" y="510419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624CD2-0E11-8D1A-2716-D23F9483F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7534104-0B08-3346-35D0-A8CCEB7B9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3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C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25358FF-8F66-8064-F644-1BE8719C0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445" y="913188"/>
            <a:ext cx="7086381" cy="1475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64243D-9212-B64F-C0CA-4B0865F60C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ibliograp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33970B-D6C9-7E6D-97F5-83864D92D7F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DB2E8E2-F455-2018-F117-B264C7F7B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629478" y="824881"/>
            <a:ext cx="5254487" cy="9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n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8FAF1-7477-9CB8-B605-0F235DCC448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79365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20E89A-4255-C444-4206-C080F825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3AAB703-5D55-CA5C-264A-101C3113F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53C325-90BF-8DE3-6136-4F237C9B7B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687378"/>
            <a:ext cx="5156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1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BSC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ook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02231-C7EF-09F0-B465-FC61BC02F54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5948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0BE3DD-302D-1D53-4F87-F79842277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14" b="39690"/>
          <a:stretch/>
        </p:blipFill>
        <p:spPr>
          <a:xfrm>
            <a:off x="914400" y="366536"/>
            <a:ext cx="3995530" cy="13981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3BEA541-C52F-4F16-9414-D8D673163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B0F673-28AC-B599-348D-56FBA8059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49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SCON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D152C0-A46A-568B-08B8-7AE84BC6E5CE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6A2BB8-662B-F88D-8482-EB58A39CEC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841513" y="957471"/>
            <a:ext cx="4516687" cy="8116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D435B03-ADDE-E4E9-3B6A-6A284299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798B1D-2593-DD10-D7D1-A59CB609A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44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A6AF33-D58C-0D0F-E7DD-66ACF7D2E602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40217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56C6A33-F833-C96D-DB93-8BDC92D8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43587B-91AB-A437-3EA0-9B55A9F85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9AEB876-D2F4-D845-5326-D2C21B0068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652347"/>
            <a:ext cx="4657992" cy="191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o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4FA7CC-F17F-760F-E501-380AB0442A0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6D1346-60A9-9792-7775-6E7B69F8A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178" b="44230"/>
          <a:stretch/>
        </p:blipFill>
        <p:spPr>
          <a:xfrm>
            <a:off x="699052" y="785191"/>
            <a:ext cx="5254487" cy="9243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C93A7B1-557B-714E-67F4-9479CC75C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D238464-D25C-6B1C-25F6-18DDF11D1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83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erience Manag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2C42F0-DEE7-4F49-27D7-94F10D4CE58C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61921" y="-83586"/>
            <a:ext cx="6858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C1549-4CD1-5BFA-3870-5A8157372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19540" y="520358"/>
            <a:ext cx="4810540" cy="20837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C899B37-14F6-EA07-AA82-682DD80D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FDA6C8-6C85-BFBC-B2F2-EF29ADE66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53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lor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A504E-3919-372E-4601-7E56958870A4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50764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6A45A4-430D-6D54-9B0E-27764627F5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88505" y="409131"/>
            <a:ext cx="3872947" cy="16776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78D586-0291-30EC-3208-3773FC51B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9A046BB-383E-8EEF-53CA-8E0E26921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50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ip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7C6FBA-2FA7-D97D-AC93-B1A1EE13CE3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FF4386-9A3F-E9BC-EF7F-B286FACFB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59297" y="337930"/>
            <a:ext cx="4031973" cy="17464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E109FD0-92C1-A3D9-F05E-CD2303B6F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0BC53ED-1762-B677-F199-D956EBA66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1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B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6627ED-FBD9-3A17-B5EF-26FFB357C664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20339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AAE81B-5F54-B779-599C-98E80BED5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954DBD-33AA-11B2-3CFF-6714FF6DB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9AEA31-AE71-D2DB-1802-0F23A32E7C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822690"/>
            <a:ext cx="4826833" cy="17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ournal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4E2ECB-19A9-4531-1912-C4B8F299B05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542D42-A9F6-B597-E247-F56B5B2311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534975" y="103422"/>
            <a:ext cx="7104333" cy="30773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189CC5-DEBD-53B2-90DD-9474EA0AC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B4C38EE-13D9-5D73-07F7-95F885B50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34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ketpla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9B0CF3-F58C-C6E1-A79F-6E1AB16C391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89452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0817E9-64D7-A06B-DB20-B01D7EB31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89113" y="337929"/>
            <a:ext cx="4964547" cy="21504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2A1700-2A1A-D83E-A3A0-863C08F88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833615B-47F0-2887-4630-51AE778FA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7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B122B-3148-B323-5FAB-F21B14113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629478" y="824881"/>
            <a:ext cx="5254487" cy="9442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6E03AA-0FA7-7ED9-07BF-736F284F2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2425C2-ED19-913C-9543-E52271964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971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a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1FF2A1-EAAF-42E1-E299-0AADCCF7673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50156" y="-99391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DB06D-071A-909C-A9A3-32015233FF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5129" y="337930"/>
            <a:ext cx="4008785" cy="1736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DDB3F0-BEBD-BEAB-7990-113D5B48A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199975F-94F7-69C8-542B-6EA40B4D5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6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oram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54A731-CED1-6EB6-8F92-6D19AE1EFE82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11FBD2-D8A2-634D-422E-E6A019E365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8445" y="510419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8F982A6-F2FC-CBAE-89A9-16231B29B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75548E8-4B45-A2E9-C675-DBEF8C0ED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15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4FA7CC-F17F-760F-E501-380AB0442A0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9B86BCC-7009-D0AD-B15E-AF90469686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607" y="756172"/>
            <a:ext cx="4929586" cy="24997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5068B29-E483-A966-D1EE-461DC240A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878665"/>
            <a:ext cx="6470374" cy="1622725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6985B85-F28B-96F4-674D-22F836CB0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666282"/>
            <a:ext cx="6470374" cy="62180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19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5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9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48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949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2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6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0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179365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FEE6D7-FC8F-75E0-3119-555F90EF3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DD2E02A-6BD9-D4E8-64EF-D423915A6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E987930-D2D8-AB27-92AA-96824AC935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705" y="531901"/>
            <a:ext cx="5156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4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16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6A67E8-C07E-73D7-EDD6-8416CAB228E5}"/>
              </a:ext>
            </a:extLst>
          </p:cNvPr>
          <p:cNvSpPr/>
          <p:nvPr userDrawn="1"/>
        </p:nvSpPr>
        <p:spPr>
          <a:xfrm>
            <a:off x="0" y="0"/>
            <a:ext cx="12192000" cy="6518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500187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305503"/>
            <a:ext cx="10515600" cy="9535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8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FC4983-7485-1282-E933-8FB891A85A79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500187"/>
          </a:xfrm>
        </p:spPr>
        <p:txBody>
          <a:bodyPr anchor="b"/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305503"/>
            <a:ext cx="10515600" cy="9535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5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82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45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7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50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96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2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ook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15948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AD0AE-23DE-3DCC-D87F-4ADD834C7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17" b="39489"/>
          <a:stretch/>
        </p:blipFill>
        <p:spPr>
          <a:xfrm>
            <a:off x="914400" y="366536"/>
            <a:ext cx="3995530" cy="13981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B48D38-214C-F686-05C4-3D51C6342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F1727B-71CA-7CA0-8242-B0BC55D4F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89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0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6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8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262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73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4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0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0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9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917" y="1686258"/>
            <a:ext cx="8242449" cy="334294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 sz="36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3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SCON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30B09-8ABC-3B21-5D53-FF429A3581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841513" y="957471"/>
            <a:ext cx="4516687" cy="8116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C07897C-8BE4-0609-56A5-291FFE9F7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A51224-80E0-5937-B79C-13EF4DB64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45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5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0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2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2195"/>
            <a:ext cx="10515600" cy="102371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554319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1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9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57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1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0242"/>
            <a:ext cx="10515600" cy="10237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53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6130"/>
            <a:ext cx="10515600" cy="3678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977135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7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24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40217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D79C37-6FC9-7F1F-D362-B69360CF9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E7DC3C5-1351-2F72-1D28-A494F3B6F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2A806FF-F9E5-147B-2901-371A70D8FD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455" y="520358"/>
            <a:ext cx="4452732" cy="18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9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507"/>
            <a:ext cx="5181600" cy="4102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26507"/>
            <a:ext cx="5181600" cy="4102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36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026750"/>
            <a:ext cx="5157787" cy="697509"/>
          </a:xfrm>
          <a:solidFill>
            <a:schemeClr val="accent3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78734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026750"/>
            <a:ext cx="5183188" cy="697509"/>
          </a:xfrm>
          <a:solidFill>
            <a:schemeClr val="accent3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78734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36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038864"/>
            <a:ext cx="3438938" cy="43457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2038864"/>
            <a:ext cx="3438938" cy="43457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2038864"/>
            <a:ext cx="3438938" cy="43457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9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o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9A3E16-DC77-C6B5-A86B-8BC61AA1B8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21" b="44987"/>
          <a:stretch/>
        </p:blipFill>
        <p:spPr>
          <a:xfrm>
            <a:off x="699052" y="785191"/>
            <a:ext cx="5254487" cy="9243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9A8242-BC76-DCB1-EB98-CD0D645FF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BF66901-C382-7924-D33D-148784CA8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89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ience Manag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6761921" y="-83586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F6A1D-ACC7-590E-82CE-0836935662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19540" y="520358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7E097A-F2A6-0031-2256-352F5DED8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64F4449-B06C-B400-0D52-898BFE021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9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1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10" Type="http://schemas.openxmlformats.org/officeDocument/2006/relationships/image" Target="../media/image68.png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E316B"/>
                </a:solidFill>
              </a:rPr>
              <a:t>|  www.ebsco.com 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535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6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14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8" r:id="rId13"/>
    <p:sldLayoutId id="2147483699" r:id="rId14"/>
    <p:sldLayoutId id="2147483700" r:id="rId15"/>
    <p:sldLayoutId id="2147483701" r:id="rId16"/>
    <p:sldLayoutId id="2147483815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3" r:id="rId28"/>
    <p:sldLayoutId id="2147483714" r:id="rId29"/>
    <p:sldLayoutId id="2147483715" r:id="rId30"/>
    <p:sldLayoutId id="2147483716" r:id="rId31"/>
    <p:sldLayoutId id="2147483816" r:id="rId32"/>
    <p:sldLayoutId id="2147483662" r:id="rId33"/>
    <p:sldLayoutId id="2147483663" r:id="rId34"/>
    <p:sldLayoutId id="2147483664" r:id="rId35"/>
    <p:sldLayoutId id="2147483665" r:id="rId36"/>
    <p:sldLayoutId id="2147483666" r:id="rId37"/>
    <p:sldLayoutId id="2147483667" r:id="rId38"/>
    <p:sldLayoutId id="2147483668" r:id="rId39"/>
    <p:sldLayoutId id="2147483669" r:id="rId40"/>
    <p:sldLayoutId id="2147483670" r:id="rId41"/>
    <p:sldLayoutId id="2147483763" r:id="rId42"/>
    <p:sldLayoutId id="2147483764" r:id="rId43"/>
    <p:sldLayoutId id="2147483671" r:id="rId44"/>
    <p:sldLayoutId id="2147483672" r:id="rId45"/>
    <p:sldLayoutId id="2147483673" r:id="rId46"/>
    <p:sldLayoutId id="2147483674" r:id="rId47"/>
    <p:sldLayoutId id="2147483675" r:id="rId48"/>
    <p:sldLayoutId id="2147483676" r:id="rId49"/>
    <p:sldLayoutId id="2147483677" r:id="rId50"/>
    <p:sldLayoutId id="2147483678" r:id="rId51"/>
    <p:sldLayoutId id="2147483679" r:id="rId52"/>
    <p:sldLayoutId id="2147483680" r:id="rId53"/>
    <p:sldLayoutId id="2147483681" r:id="rId54"/>
    <p:sldLayoutId id="2147483682" r:id="rId55"/>
    <p:sldLayoutId id="2147483683" r:id="rId56"/>
    <p:sldLayoutId id="2147483684" r:id="rId57"/>
    <p:sldLayoutId id="2147483685" r:id="rId58"/>
    <p:sldLayoutId id="2147483686" r:id="rId5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E316B"/>
                </a:solidFill>
              </a:rPr>
              <a:t>|  www.ebsco.com 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535" y="6599832"/>
            <a:ext cx="830889" cy="198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86A090-F0A5-B7F6-2072-997F55EB99BF}"/>
              </a:ext>
            </a:extLst>
          </p:cNvPr>
          <p:cNvSpPr/>
          <p:nvPr userDrawn="1"/>
        </p:nvSpPr>
        <p:spPr>
          <a:xfrm>
            <a:off x="0" y="-1"/>
            <a:ext cx="7732059" cy="338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21EDD-E0C2-87D0-BA58-5679F0DD6D26}"/>
              </a:ext>
            </a:extLst>
          </p:cNvPr>
          <p:cNvSpPr/>
          <p:nvPr userDrawn="1"/>
        </p:nvSpPr>
        <p:spPr>
          <a:xfrm>
            <a:off x="6427694" y="-1"/>
            <a:ext cx="3792071" cy="338401"/>
          </a:xfrm>
          <a:prstGeom prst="rect">
            <a:avLst/>
          </a:prstGeom>
          <a:solidFill>
            <a:srgbClr val="FAB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1E2AA2-6566-3A96-5605-A4E81CC9158B}"/>
              </a:ext>
            </a:extLst>
          </p:cNvPr>
          <p:cNvSpPr/>
          <p:nvPr userDrawn="1"/>
        </p:nvSpPr>
        <p:spPr>
          <a:xfrm>
            <a:off x="10219765" y="-1"/>
            <a:ext cx="1990164" cy="3384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3" name="Picture 12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521FA16C-EF16-CE33-BB72-636E97D6D20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262360" y="6588725"/>
            <a:ext cx="807720" cy="2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6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1" r:id="rId2"/>
    <p:sldLayoutId id="2147483802" r:id="rId3"/>
    <p:sldLayoutId id="2147483813" r:id="rId4"/>
    <p:sldLayoutId id="2147483808" r:id="rId5"/>
    <p:sldLayoutId id="2147483811" r:id="rId6"/>
    <p:sldLayoutId id="214748381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0429A-A141-AC14-D52A-2F6FF383544D}"/>
              </a:ext>
            </a:extLst>
          </p:cNvPr>
          <p:cNvSpPr/>
          <p:nvPr userDrawn="1"/>
        </p:nvSpPr>
        <p:spPr>
          <a:xfrm>
            <a:off x="0" y="0"/>
            <a:ext cx="12192000" cy="16896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0288"/>
            <a:ext cx="10515600" cy="4114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E316B"/>
                </a:solidFill>
              </a:rPr>
              <a:t>|  www.ebsco.com 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535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7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3" r:id="rId2"/>
    <p:sldLayoutId id="2147483754" r:id="rId3"/>
    <p:sldLayoutId id="2147483758" r:id="rId4"/>
    <p:sldLayoutId id="2147483761" r:id="rId5"/>
    <p:sldLayoutId id="214748376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Relationship Id="rId4" Type="http://schemas.openxmlformats.org/officeDocument/2006/relationships/hyperlink" Target="https://www.youtube.com/watch?v=wGi6BoD3pw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23CAD0-715A-1360-BC21-6ABBAD44150D}"/>
              </a:ext>
            </a:extLst>
          </p:cNvPr>
          <p:cNvSpPr/>
          <p:nvPr/>
        </p:nvSpPr>
        <p:spPr>
          <a:xfrm>
            <a:off x="0" y="0"/>
            <a:ext cx="12192000" cy="6520070"/>
          </a:xfrm>
          <a:prstGeom prst="rect">
            <a:avLst/>
          </a:prstGeom>
          <a:gradFill flip="none" rotWithShape="1">
            <a:gsLst>
              <a:gs pos="50000">
                <a:srgbClr val="D7E2F4"/>
              </a:gs>
              <a:gs pos="22000">
                <a:srgbClr val="D7E2F4"/>
              </a:gs>
              <a:gs pos="100000">
                <a:srgbClr val="8AABE1"/>
              </a:gs>
              <a:gs pos="100000">
                <a:srgbClr val="8AABE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6" name="Picture 15" descr="A black background with blue circles&#10;&#10;Description automatically generated">
            <a:extLst>
              <a:ext uri="{FF2B5EF4-FFF2-40B4-BE49-F238E27FC236}">
                <a16:creationId xmlns:a16="http://schemas.microsoft.com/office/drawing/2014/main" id="{A3D8D0A9-DC5B-2DA9-4AA0-549BDC0D51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62"/>
          <a:stretch/>
        </p:blipFill>
        <p:spPr>
          <a:xfrm rot="5400000">
            <a:off x="7315218" y="1643291"/>
            <a:ext cx="4075043" cy="56785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835AC1-365D-2B7B-C214-9980545CA27E}"/>
              </a:ext>
            </a:extLst>
          </p:cNvPr>
          <p:cNvSpPr/>
          <p:nvPr/>
        </p:nvSpPr>
        <p:spPr>
          <a:xfrm>
            <a:off x="0" y="0"/>
            <a:ext cx="6456756" cy="6520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6E04FF5-D8EE-F7C5-45B3-F659770FB42A}"/>
              </a:ext>
            </a:extLst>
          </p:cNvPr>
          <p:cNvSpPr txBox="1">
            <a:spLocks/>
          </p:cNvSpPr>
          <p:nvPr/>
        </p:nvSpPr>
        <p:spPr>
          <a:xfrm>
            <a:off x="824427" y="2820649"/>
            <a:ext cx="6325518" cy="15462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EBSCOhost Passport™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11F1484-AD55-0790-0921-D27D2C0EEDB5}"/>
              </a:ext>
            </a:extLst>
          </p:cNvPr>
          <p:cNvSpPr txBox="1">
            <a:spLocks/>
          </p:cNvSpPr>
          <p:nvPr/>
        </p:nvSpPr>
        <p:spPr>
          <a:xfrm>
            <a:off x="824427" y="4568484"/>
            <a:ext cx="5271573" cy="1546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Access your Library’s full-text articles from directly on the internet via our NEW, FREE browser extension!</a:t>
            </a:r>
          </a:p>
        </p:txBody>
      </p:sp>
      <p:pic>
        <p:nvPicPr>
          <p:cNvPr id="12" name="Picture 11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60E441C-BDC8-2923-BE3A-2CE7A831D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55" y="1078209"/>
            <a:ext cx="4691921" cy="997873"/>
          </a:xfrm>
          <a:prstGeom prst="rect">
            <a:avLst/>
          </a:prstGeom>
        </p:spPr>
      </p:pic>
      <p:pic>
        <p:nvPicPr>
          <p:cNvPr id="9" name="Picture 8" descr="A computer screen with text on it&#10;&#10;Description automatically generated">
            <a:extLst>
              <a:ext uri="{FF2B5EF4-FFF2-40B4-BE49-F238E27FC236}">
                <a16:creationId xmlns:a16="http://schemas.microsoft.com/office/drawing/2014/main" id="{BE42B2C8-3001-6043-295B-4C7F4AFAE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769" y="1676846"/>
            <a:ext cx="5784231" cy="32536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4979275-3C4E-D09A-A1EB-8967F44FE39C}"/>
              </a:ext>
            </a:extLst>
          </p:cNvPr>
          <p:cNvSpPr/>
          <p:nvPr/>
        </p:nvSpPr>
        <p:spPr>
          <a:xfrm>
            <a:off x="6299531" y="1"/>
            <a:ext cx="183972" cy="3223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0AFCA8-E2BE-E1AD-4B43-3D1834E13D3A}"/>
              </a:ext>
            </a:extLst>
          </p:cNvPr>
          <p:cNvSpPr/>
          <p:nvPr/>
        </p:nvSpPr>
        <p:spPr>
          <a:xfrm>
            <a:off x="6299531" y="3223261"/>
            <a:ext cx="183972" cy="3296810"/>
          </a:xfrm>
          <a:prstGeom prst="rect">
            <a:avLst/>
          </a:prstGeom>
          <a:solidFill>
            <a:srgbClr val="255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022AA0-A57E-01DA-4613-9AF163D64A23}"/>
              </a:ext>
            </a:extLst>
          </p:cNvPr>
          <p:cNvSpPr txBox="1"/>
          <p:nvPr/>
        </p:nvSpPr>
        <p:spPr>
          <a:xfrm>
            <a:off x="3299791" y="82892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795B-250A-8642-561E-BE171DF5E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0288"/>
            <a:ext cx="10335321" cy="141871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If so, did you know you can now directly access your </a:t>
            </a:r>
            <a:r>
              <a:rPr lang="en-US" sz="2200" dirty="0" err="1"/>
              <a:t>organisations</a:t>
            </a:r>
            <a:r>
              <a:rPr lang="en-US" sz="2200" dirty="0"/>
              <a:t> online, full-text content from the Library, simply by setting up our new browser extension in less than 3 minutes?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4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ACC7946-5C9B-0EFD-2D15-C4B1405EF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7222"/>
            <a:ext cx="10515600" cy="1023710"/>
          </a:xfrm>
        </p:spPr>
        <p:txBody>
          <a:bodyPr/>
          <a:lstStyle/>
          <a:p>
            <a:r>
              <a:rPr lang="en-US" dirty="0"/>
              <a:t>Do you use Google Scholar, PubMed and/or Wikipedia for Research?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EE9616E-BF87-B9AB-54A7-F7F5238F062D}"/>
              </a:ext>
            </a:extLst>
          </p:cNvPr>
          <p:cNvSpPr txBox="1">
            <a:spLocks/>
          </p:cNvSpPr>
          <p:nvPr/>
        </p:nvSpPr>
        <p:spPr>
          <a:xfrm>
            <a:off x="838201" y="3572711"/>
            <a:ext cx="7275651" cy="2569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Our </a:t>
            </a:r>
            <a:r>
              <a:rPr lang="en-US" sz="2200" b="1" dirty="0"/>
              <a:t>FREE &amp; NEW </a:t>
            </a:r>
            <a:r>
              <a:rPr lang="en-US" sz="2200" dirty="0"/>
              <a:t>browser extension tool  ‘EBSCOhost Passport’ allows you to seamlessly access your Library’s range of full-text articles, by providing an ‘E’ icon that can load the PDFs directly within those environments, saving you both time and effort in the future!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4" name="Picture 13" descr="A blue square with a white letter e&#10;&#10;Description automatically generated">
            <a:extLst>
              <a:ext uri="{FF2B5EF4-FFF2-40B4-BE49-F238E27FC236}">
                <a16:creationId xmlns:a16="http://schemas.microsoft.com/office/drawing/2014/main" id="{DEE58E65-E7B2-6680-2117-3B4AC7824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382" y="3429000"/>
            <a:ext cx="3227625" cy="31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CC7946-5C9B-0EFD-2D15-C4B1405E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EBSCOhost Passport for Microsoft 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C774-632B-8B09-2068-F61A3A867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0288"/>
            <a:ext cx="9474842" cy="8255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Open Google Chrome and click on the 3 horizontal dots in the top right of the screen.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138399-56BD-94CB-8D8B-884227CF1406}"/>
              </a:ext>
            </a:extLst>
          </p:cNvPr>
          <p:cNvSpPr txBox="1">
            <a:spLocks/>
          </p:cNvSpPr>
          <p:nvPr/>
        </p:nvSpPr>
        <p:spPr>
          <a:xfrm>
            <a:off x="838199" y="4508816"/>
            <a:ext cx="6303381" cy="798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sz="2200" dirty="0"/>
              <a:t>Select 'Extensions' from the drop-down menu, then click the ‘Open Microsoft Edge Add-ons website'.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1F21D0-90AD-0FA6-AC0A-9DD574D40D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9" t="3240" r="7223" b="14844"/>
          <a:stretch/>
        </p:blipFill>
        <p:spPr>
          <a:xfrm>
            <a:off x="8156938" y="3728468"/>
            <a:ext cx="2863362" cy="2814995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75C38B-755E-D999-8AEB-C227BCC4B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47" y="2991348"/>
            <a:ext cx="10018853" cy="581569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9EFED7-758B-F1DE-C17C-7EE58907BB2A}"/>
              </a:ext>
            </a:extLst>
          </p:cNvPr>
          <p:cNvSpPr/>
          <p:nvPr/>
        </p:nvSpPr>
        <p:spPr>
          <a:xfrm>
            <a:off x="10232018" y="2880560"/>
            <a:ext cx="463138" cy="44633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49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CC7946-5C9B-0EFD-2D15-C4B1405E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EBSCOhost Passport for Microsoft Edge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C774-632B-8B09-2068-F61A3A867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24" y="2010286"/>
            <a:ext cx="11095299" cy="1526289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200" dirty="0"/>
              <a:t>Type in ‘</a:t>
            </a:r>
            <a:r>
              <a:rPr lang="en-US" sz="2200" dirty="0" err="1"/>
              <a:t>ebscohost</a:t>
            </a:r>
            <a:r>
              <a:rPr lang="en-US" sz="2200" dirty="0"/>
              <a:t> passport’ into the search box in the far left as per the screenshot below and then click on the blue ‘Get’ in the box for EBSCOhost Passport.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D0551-8E4A-5693-069B-51B27F790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957" y="3104909"/>
            <a:ext cx="9822085" cy="3049662"/>
          </a:xfrm>
          <a:prstGeom prst="rect">
            <a:avLst/>
          </a:prstGeom>
          <a:ln w="31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922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CC7946-5C9B-0EFD-2D15-C4B1405E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EBSCOhost Passport for Microsoft Edge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C774-632B-8B09-2068-F61A3A867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53" y="2544773"/>
            <a:ext cx="3467583" cy="1774636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200" dirty="0"/>
              <a:t>Click the ‘Add Extension’ button on the popup window that appears as per the image to the right. </a:t>
            </a:r>
          </a:p>
          <a:p>
            <a:pPr marL="514350" indent="-514350">
              <a:buFont typeface="+mj-lt"/>
              <a:buAutoNum type="arabicPeriod" startAt="4"/>
            </a:pPr>
            <a:endParaRPr 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2621E0-A837-9F50-4F21-683155DFD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958" y="2544773"/>
            <a:ext cx="7229475" cy="3228975"/>
          </a:xfrm>
          <a:prstGeom prst="rect">
            <a:avLst/>
          </a:prstGeom>
          <a:ln w="31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63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CC7946-5C9B-0EFD-2D15-C4B1405E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EBSCOhost Passport for Microsoft Edge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C774-632B-8B09-2068-F61A3A867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25" y="2010286"/>
            <a:ext cx="10898530" cy="1526289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200" dirty="0"/>
              <a:t>Enter your University/College/Corporate </a:t>
            </a:r>
            <a:r>
              <a:rPr lang="en-US" sz="2200" dirty="0" err="1"/>
              <a:t>organisation</a:t>
            </a:r>
            <a:r>
              <a:rPr lang="en-US" sz="2200" dirty="0"/>
              <a:t> name in the search box ‘Search by name, postal code or city…..’ then click the magnifying glass icon on the right of that search box, followed by clicking on the </a:t>
            </a:r>
            <a:r>
              <a:rPr lang="en-US" sz="2200" dirty="0" err="1"/>
              <a:t>organisation</a:t>
            </a:r>
            <a:r>
              <a:rPr lang="en-US" sz="2200" dirty="0"/>
              <a:t> name you are connected to that is presented in the list immediately below the search box.</a:t>
            </a:r>
          </a:p>
          <a:p>
            <a:pPr marL="514350" indent="-514350">
              <a:buFont typeface="+mj-lt"/>
              <a:buAutoNum type="arabicPeriod" startAt="5"/>
            </a:pPr>
            <a:endParaRPr 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E3C589-E881-04EA-76B8-FC62E34A5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95" y="3767907"/>
            <a:ext cx="10898530" cy="2422529"/>
          </a:xfrm>
          <a:prstGeom prst="rect">
            <a:avLst/>
          </a:prstGeom>
          <a:ln w="31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2678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B738A0-CFD6-7FB2-BE19-EFE56F88F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57" y="3429000"/>
            <a:ext cx="10262886" cy="2485207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ACC7946-5C9B-0EFD-2D15-C4B1405E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EBSCOhost Passport for Microsoft Edge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C774-632B-8B09-2068-F61A3A867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25" y="2010286"/>
            <a:ext cx="10400818" cy="1526289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sz="2200" dirty="0"/>
              <a:t>Click the ‘jigsaw’ looking icon to the right of the star in the top toolbar, then click the ‘Eye’ looking icon so it removes the diagonal line and adds a blue ‘E’ icon to your toolbar.</a:t>
            </a:r>
          </a:p>
          <a:p>
            <a:pPr marL="514350" indent="-514350">
              <a:buFont typeface="+mj-lt"/>
              <a:buAutoNum type="arabicPeriod" startAt="6"/>
            </a:pPr>
            <a:endParaRPr lang="en-US" sz="2200" dirty="0"/>
          </a:p>
          <a:p>
            <a:pPr marL="514350" indent="-514350">
              <a:buFont typeface="+mj-lt"/>
              <a:buAutoNum type="arabicPeriod" startAt="6"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4B4A08-28A0-3CCB-329F-DA4DB5D0B8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10" t="12646" r="7975" b="55141"/>
          <a:stretch/>
        </p:blipFill>
        <p:spPr>
          <a:xfrm>
            <a:off x="6243980" y="4955289"/>
            <a:ext cx="5329739" cy="1156346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BFE964-C96B-5904-65E6-778DA1BB241D}"/>
              </a:ext>
            </a:extLst>
          </p:cNvPr>
          <p:cNvSpPr/>
          <p:nvPr/>
        </p:nvSpPr>
        <p:spPr>
          <a:xfrm>
            <a:off x="10382489" y="5514136"/>
            <a:ext cx="619991" cy="59749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A28CCB-1459-FB94-DEE9-2BB093ECB597}"/>
              </a:ext>
            </a:extLst>
          </p:cNvPr>
          <p:cNvSpPr/>
          <p:nvPr/>
        </p:nvSpPr>
        <p:spPr>
          <a:xfrm>
            <a:off x="8497744" y="3270354"/>
            <a:ext cx="619991" cy="59749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60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CC7946-5C9B-0EFD-2D15-C4B1405E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EBSCOhost Passport for Microsoft Edge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C774-632B-8B09-2068-F61A3A867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25" y="2010287"/>
            <a:ext cx="10400818" cy="597500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sz="2200" dirty="0"/>
              <a:t>An ‘E’ icon is now added to your browser and is now setup to use!</a:t>
            </a:r>
          </a:p>
          <a:p>
            <a:pPr marL="514350" indent="-514350">
              <a:buFont typeface="+mj-lt"/>
              <a:buAutoNum type="arabicPeriod" startAt="7"/>
            </a:pPr>
            <a:endParaRPr lang="en-US" sz="2200" dirty="0"/>
          </a:p>
          <a:p>
            <a:pPr marL="514350" indent="-514350">
              <a:buFont typeface="+mj-lt"/>
              <a:buAutoNum type="arabicPeriod" startAt="7"/>
            </a:pPr>
            <a:endParaRPr lang="en-US" sz="2200" dirty="0"/>
          </a:p>
          <a:p>
            <a:pPr marL="514350" indent="-514350">
              <a:buFont typeface="+mj-lt"/>
              <a:buAutoNum type="arabicPeriod" startAt="7"/>
            </a:pPr>
            <a:endParaRPr lang="en-US" sz="2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719356-33D6-A4E7-D06E-EE2C8C89CBC6}"/>
              </a:ext>
            </a:extLst>
          </p:cNvPr>
          <p:cNvGrpSpPr/>
          <p:nvPr/>
        </p:nvGrpSpPr>
        <p:grpSpPr>
          <a:xfrm>
            <a:off x="964557" y="2450621"/>
            <a:ext cx="10022531" cy="2679967"/>
            <a:chOff x="826625" y="2536347"/>
            <a:chExt cx="10400818" cy="278111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71AA678-8DFD-C236-CDD2-2DA692B1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625" y="2695592"/>
              <a:ext cx="10400818" cy="2621874"/>
            </a:xfrm>
            <a:prstGeom prst="rect">
              <a:avLst/>
            </a:prstGeom>
            <a:ln w="3175">
              <a:solidFill>
                <a:schemeClr val="tx2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BFE964-C96B-5904-65E6-778DA1BB241D}"/>
                </a:ext>
              </a:extLst>
            </p:cNvPr>
            <p:cNvSpPr/>
            <p:nvPr/>
          </p:nvSpPr>
          <p:spPr>
            <a:xfrm>
              <a:off x="8135850" y="2536347"/>
              <a:ext cx="619991" cy="597499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FDD813-E327-2F65-ADC2-56B74171C727}"/>
              </a:ext>
            </a:extLst>
          </p:cNvPr>
          <p:cNvSpPr txBox="1">
            <a:spLocks/>
          </p:cNvSpPr>
          <p:nvPr/>
        </p:nvSpPr>
        <p:spPr>
          <a:xfrm>
            <a:off x="895591" y="5207936"/>
            <a:ext cx="10400818" cy="1166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For a help guide and further information on EBSCOhost Passport, please see </a:t>
            </a:r>
            <a:br>
              <a:rPr lang="en-US" sz="2200" dirty="0"/>
            </a:br>
            <a:r>
              <a:rPr lang="en-US" sz="2200" dirty="0"/>
              <a:t>our short 2-minute tutorial video by clicking here: </a:t>
            </a:r>
            <a:r>
              <a:rPr lang="en-US" sz="2200" dirty="0">
                <a:hlinkClick r:id="rId4"/>
              </a:rPr>
              <a:t>https://youtu.be/wGi6BoD3pwk </a:t>
            </a:r>
            <a:r>
              <a:rPr lang="en-US" sz="2200" dirty="0"/>
              <a:t>or contact your Library for further information.</a:t>
            </a:r>
          </a:p>
          <a:p>
            <a:pPr marL="0" indent="0">
              <a:buNone/>
            </a:pPr>
            <a:endParaRPr lang="en-US" sz="2200" dirty="0"/>
          </a:p>
          <a:p>
            <a:pPr marL="514350" indent="-514350">
              <a:buFont typeface="+mj-lt"/>
              <a:buAutoNum type="arabicPeriod" startAt="8"/>
            </a:pPr>
            <a:endParaRPr lang="en-US" sz="2200" dirty="0"/>
          </a:p>
          <a:p>
            <a:pPr marL="514350" indent="-514350">
              <a:buFont typeface="+mj-lt"/>
              <a:buAutoNum type="arabicPeriod" startAt="8"/>
            </a:pPr>
            <a:endParaRPr lang="en-US" sz="2200" dirty="0"/>
          </a:p>
          <a:p>
            <a:pPr marL="514350" indent="-514350">
              <a:buFont typeface="+mj-lt"/>
              <a:buAutoNum type="arabicPeriod" startAt="8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2598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CC7946-5C9B-0EFD-2D15-C4B1405E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EBSCOhost Passport Example – Wikipedia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C774-632B-8B09-2068-F61A3A867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868" y="2101369"/>
            <a:ext cx="5266944" cy="924549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/>
              <a:t>EBSCOhost Passport – </a:t>
            </a:r>
            <a:br>
              <a:rPr lang="en-US" sz="2200" dirty="0"/>
            </a:br>
            <a:r>
              <a:rPr lang="en-US" sz="2200" dirty="0"/>
              <a:t>Browser Extension Demo</a:t>
            </a:r>
          </a:p>
          <a:p>
            <a:pPr marL="0" indent="0" algn="ctr">
              <a:buNone/>
            </a:pPr>
            <a:endParaRPr lang="en-US" sz="2200" dirty="0"/>
          </a:p>
          <a:p>
            <a:pPr marL="514350" indent="-514350" algn="ctr">
              <a:buFont typeface="+mj-lt"/>
              <a:buAutoNum type="arabicPeriod" startAt="8"/>
            </a:pPr>
            <a:endParaRPr lang="en-US" sz="2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1B3BE7-09C6-7B6E-92E7-2457DF6E8858}"/>
              </a:ext>
            </a:extLst>
          </p:cNvPr>
          <p:cNvSpPr txBox="1">
            <a:spLocks/>
          </p:cNvSpPr>
          <p:nvPr/>
        </p:nvSpPr>
        <p:spPr>
          <a:xfrm>
            <a:off x="838200" y="2101370"/>
            <a:ext cx="5471062" cy="4467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Now look for the ‘E’ icon, in-context on </a:t>
            </a:r>
            <a:br>
              <a:rPr lang="en-US" sz="2200" dirty="0"/>
            </a:br>
            <a:r>
              <a:rPr lang="en-US" sz="2200" dirty="0"/>
              <a:t>the page and click to access the full-text article, or on the right-hand side to indicate access is available through your institution or freely available as Open Access.</a:t>
            </a:r>
          </a:p>
          <a:p>
            <a:pPr marL="0" indent="0">
              <a:buNone/>
            </a:pPr>
            <a:r>
              <a:rPr lang="en-US" sz="2200" b="1" dirty="0"/>
              <a:t>If you liked this, have you tried our </a:t>
            </a:r>
            <a:br>
              <a:rPr lang="en-US" sz="2200" b="1" dirty="0"/>
            </a:br>
            <a:r>
              <a:rPr lang="en-US" sz="2200" b="1" dirty="0"/>
              <a:t>FREE ‘EBSCO’ Mobile App </a:t>
            </a:r>
            <a:r>
              <a:rPr lang="en-US" sz="2200" b="1"/>
              <a:t>yet? </a:t>
            </a:r>
            <a:r>
              <a:rPr lang="en-US" sz="2200" dirty="0"/>
              <a:t>If not head to the App Store / Google Play </a:t>
            </a:r>
            <a:br>
              <a:rPr lang="en-US" sz="2200" dirty="0"/>
            </a:br>
            <a:r>
              <a:rPr lang="en-US" sz="2200" dirty="0"/>
              <a:t>today and easily access full-text content on-the-go, especially  when you’re not </a:t>
            </a:r>
            <a:br>
              <a:rPr lang="en-US" sz="2200" dirty="0"/>
            </a:br>
            <a:r>
              <a:rPr lang="en-US" sz="2200" dirty="0"/>
              <a:t>at the Library/your desk or office!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514350" indent="-514350">
              <a:buFont typeface="+mj-lt"/>
              <a:buAutoNum type="arabicPeriod" startAt="8"/>
            </a:pPr>
            <a:endParaRPr lang="en-US" sz="2200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C83C26B-CA95-8D8D-93FF-2BB4775651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7640"/>
          <a:stretch/>
        </p:blipFill>
        <p:spPr>
          <a:xfrm>
            <a:off x="6671868" y="3025918"/>
            <a:ext cx="5266944" cy="3543346"/>
          </a:xfrm>
          <a:prstGeom prst="rect">
            <a:avLst/>
          </a:prstGeom>
          <a:ln w="3175">
            <a:solidFill>
              <a:schemeClr val="tx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527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EBSCO General - Body">
  <a:themeElements>
    <a:clrScheme name="EBSCO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9A814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2.xml><?xml version="1.0" encoding="utf-8"?>
<a:theme xmlns:a="http://schemas.openxmlformats.org/drawingml/2006/main" name="3_EBSCO General - Body">
  <a:themeElements>
    <a:clrScheme name="EBSCO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9A814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3.xml><?xml version="1.0" encoding="utf-8"?>
<a:theme xmlns:a="http://schemas.openxmlformats.org/drawingml/2006/main" name="2_EBSCO General - Body">
  <a:themeElements>
    <a:clrScheme name="EBSCO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9A814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d30998-05f0-43b2-a7a9-5f476e67833d" xsi:nil="true"/>
    <lcf76f155ced4ddcb4097134ff3c332f xmlns="67dddcd3-9c67-4592-823f-c6bcf2e7487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D710184D10A04FBD363C389BB4D6C0" ma:contentTypeVersion="17" ma:contentTypeDescription="Create a new document." ma:contentTypeScope="" ma:versionID="ae546985532801b990a723392d7a33f2">
  <xsd:schema xmlns:xsd="http://www.w3.org/2001/XMLSchema" xmlns:xs="http://www.w3.org/2001/XMLSchema" xmlns:p="http://schemas.microsoft.com/office/2006/metadata/properties" xmlns:ns2="67dddcd3-9c67-4592-823f-c6bcf2e74877" xmlns:ns3="85d30998-05f0-43b2-a7a9-5f476e67833d" xmlns:ns4="433ab683-db71-4fa7-9c54-3ecc2228fb12" targetNamespace="http://schemas.microsoft.com/office/2006/metadata/properties" ma:root="true" ma:fieldsID="a3a13c3bdc67ffdbfc49b7e042210722" ns2:_="" ns3:_="" ns4:_="">
    <xsd:import namespace="67dddcd3-9c67-4592-823f-c6bcf2e74877"/>
    <xsd:import namespace="85d30998-05f0-43b2-a7a9-5f476e67833d"/>
    <xsd:import namespace="433ab683-db71-4fa7-9c54-3ecc2228fb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ddcd3-9c67-4592-823f-c6bcf2e748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52abea7-4a42-4a00-9534-35aba9b296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30998-05f0-43b2-a7a9-5f476e67833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8b32b20-bdd4-4bec-8eb3-7feac8209c6c}" ma:internalName="TaxCatchAll" ma:showField="CatchAllData" ma:web="433ab683-db71-4fa7-9c54-3ecc2228f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ab683-db71-4fa7-9c54-3ecc2228fb12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B896DB-78F9-41D1-98CB-D2BC598CB3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64A492-6242-4126-97B6-710B2890FA0C}">
  <ds:schemaRefs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33ab683-db71-4fa7-9c54-3ecc2228fb12"/>
    <ds:schemaRef ds:uri="85d30998-05f0-43b2-a7a9-5f476e67833d"/>
    <ds:schemaRef ds:uri="67dddcd3-9c67-4592-823f-c6bcf2e74877"/>
  </ds:schemaRefs>
</ds:datastoreItem>
</file>

<file path=customXml/itemProps3.xml><?xml version="1.0" encoding="utf-8"?>
<ds:datastoreItem xmlns:ds="http://schemas.openxmlformats.org/officeDocument/2006/customXml" ds:itemID="{14E97B88-E7B8-4083-BE16-A4F5B59C3A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dddcd3-9c67-4592-823f-c6bcf2e74877"/>
    <ds:schemaRef ds:uri="85d30998-05f0-43b2-a7a9-5f476e67833d"/>
    <ds:schemaRef ds:uri="433ab683-db71-4fa7-9c54-3ecc2228fb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528</Words>
  <Application>Microsoft Macintosh PowerPoint</Application>
  <PresentationFormat>Widescreen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1_EBSCO General - Body</vt:lpstr>
      <vt:lpstr>3_EBSCO General - Body</vt:lpstr>
      <vt:lpstr>2_EBSCO General - Body</vt:lpstr>
      <vt:lpstr>PowerPoint Presentation</vt:lpstr>
      <vt:lpstr>Do you use Google Scholar, PubMed and/or Wikipedia for Research? </vt:lpstr>
      <vt:lpstr>Installing EBSCOhost Passport for Microsoft Edge</vt:lpstr>
      <vt:lpstr>Installing EBSCOhost Passport for Microsoft Edge </vt:lpstr>
      <vt:lpstr>Installing EBSCOhost Passport for Microsoft Edge </vt:lpstr>
      <vt:lpstr>Installing EBSCOhost Passport for Microsoft Edge </vt:lpstr>
      <vt:lpstr>Installing EBSCOhost Passport for Microsoft Edge </vt:lpstr>
      <vt:lpstr>Installing EBSCOhost Passport for Microsoft Edge </vt:lpstr>
      <vt:lpstr>EBSCOhost Passport Example – Wikipedia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Tinkham</dc:creator>
  <cp:lastModifiedBy>Michelle Matarese</cp:lastModifiedBy>
  <cp:revision>7</cp:revision>
  <dcterms:created xsi:type="dcterms:W3CDTF">2023-04-25T17:06:59Z</dcterms:created>
  <dcterms:modified xsi:type="dcterms:W3CDTF">2024-01-10T02:46:21Z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0x010100F7F616F0671D0A49B5A182F2BEBD9181</vt:lpwstr>
  </property>
</Properties>
</file>